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CC793535.xml" ContentType="application/vnd.ms-powerpoint.comments+xml"/>
  <Override PartName="/ppt/comments/modernComment_103_515A3628.xml" ContentType="application/vnd.ms-powerpoint.comments+xml"/>
  <Override PartName="/ppt/comments/modernComment_10D_B0965AB6.xml" ContentType="application/vnd.ms-powerpoint.comments+xml"/>
  <Override PartName="/ppt/comments/modernComment_110_C3CB904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8" r:id="rId3"/>
    <p:sldId id="257" r:id="rId4"/>
    <p:sldId id="259" r:id="rId5"/>
    <p:sldId id="280" r:id="rId6"/>
    <p:sldId id="260" r:id="rId7"/>
    <p:sldId id="291" r:id="rId8"/>
    <p:sldId id="292" r:id="rId9"/>
    <p:sldId id="262" r:id="rId10"/>
    <p:sldId id="263" r:id="rId11"/>
    <p:sldId id="264" r:id="rId12"/>
    <p:sldId id="265" r:id="rId13"/>
    <p:sldId id="266" r:id="rId14"/>
    <p:sldId id="267" r:id="rId15"/>
    <p:sldId id="268" r:id="rId16"/>
    <p:sldId id="290" r:id="rId17"/>
    <p:sldId id="288" r:id="rId18"/>
    <p:sldId id="269" r:id="rId19"/>
    <p:sldId id="270" r:id="rId20"/>
    <p:sldId id="283" r:id="rId21"/>
    <p:sldId id="271" r:id="rId22"/>
    <p:sldId id="272" r:id="rId23"/>
    <p:sldId id="273" r:id="rId24"/>
    <p:sldId id="284" r:id="rId25"/>
    <p:sldId id="285" r:id="rId26"/>
    <p:sldId id="274" r:id="rId27"/>
    <p:sldId id="275" r:id="rId28"/>
    <p:sldId id="286" r:id="rId29"/>
    <p:sldId id="276" r:id="rId30"/>
    <p:sldId id="277" r:id="rId31"/>
    <p:sldId id="289" r:id="rId32"/>
    <p:sldId id="278"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48BB1247-042B-4C97-C044-D8A1FB253FA7}" name="Braun, Lisa Marie" initials="BL" userId="S::lbraun@home.ku.edu::9dc9bf5a-7de8-4b6c-9203-fb245dcdd24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79EF7-1299-AA48-B353-0DB4B35BB2C0}" v="28" dt="2026-04-01T18:40:21.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01_CC793535.xml><?xml version="1.0" encoding="utf-8"?>
<p188:cmLst xmlns:a="http://schemas.openxmlformats.org/drawingml/2006/main" xmlns:r="http://schemas.openxmlformats.org/officeDocument/2006/relationships" xmlns:p188="http://schemas.microsoft.com/office/powerpoint/2018/8/main">
  <p188:cm id="{B066FEBC-FFCE-4FF5-AB08-2F278DB0F306}" authorId="{48BB1247-042B-4C97-C044-D8A1FB253FA7}" status="resolved" created="2026-03-19T01:38:20.385" complete="100000">
    <pc:sldMkLst xmlns:pc="http://schemas.microsoft.com/office/powerpoint/2013/main/command">
      <pc:docMk/>
      <pc:sldMk cId="3430495541" sldId="257"/>
    </pc:sldMkLst>
    <p188:txBody>
      <a:bodyPr/>
      <a:lstStyle/>
      <a:p>
        <a:r>
          <a:rPr lang="en-US"/>
          <a:t>For PowerPoint slides, we try to make text be at least 24 pt font size.</a:t>
        </a:r>
      </a:p>
    </p188:txBody>
  </p188:cm>
</p188:cmLst>
</file>

<file path=ppt/comments/modernComment_103_515A3628.xml><?xml version="1.0" encoding="utf-8"?>
<p188:cmLst xmlns:a="http://schemas.openxmlformats.org/drawingml/2006/main" xmlns:r="http://schemas.openxmlformats.org/officeDocument/2006/relationships" xmlns:p188="http://schemas.microsoft.com/office/powerpoint/2018/8/main">
  <p188:cm id="{E7C8128D-4D10-435B-B5EB-F8B3D7FE8168}" authorId="{48BB1247-042B-4C97-C044-D8A1FB253FA7}" status="resolved" created="2026-03-19T01:39:19.354" complete="100000">
    <ac:deMkLst xmlns:ac="http://schemas.microsoft.com/office/drawing/2013/main/command">
      <pc:docMk xmlns:pc="http://schemas.microsoft.com/office/powerpoint/2013/main/command"/>
      <pc:sldMk xmlns:pc="http://schemas.microsoft.com/office/powerpoint/2013/main/command" cId="1364866600" sldId="259"/>
      <ac:picMk id="6" creationId="{3A902888-1284-E45A-2D72-779A0018D15E}"/>
    </ac:deMkLst>
    <p188:txBody>
      <a:bodyPr/>
      <a:lstStyle/>
      <a:p>
        <a:r>
          <a:rPr lang="en-US"/>
          <a:t>Is the example question from a practice test or ???</a:t>
        </a:r>
      </a:p>
    </p188:txBody>
  </p188:cm>
</p188:cmLst>
</file>

<file path=ppt/comments/modernComment_10D_B0965AB6.xml><?xml version="1.0" encoding="utf-8"?>
<p188:cmLst xmlns:a="http://schemas.openxmlformats.org/drawingml/2006/main" xmlns:r="http://schemas.openxmlformats.org/officeDocument/2006/relationships" xmlns:p188="http://schemas.microsoft.com/office/powerpoint/2018/8/main">
  <p188:cm id="{08A0AE78-53BC-48B9-BE43-2182D7587728}" authorId="{48BB1247-042B-4C97-C044-D8A1FB253FA7}" status="resolved" created="2026-03-19T01:44:34.245" complete="100000">
    <pc:sldMkLst xmlns:pc="http://schemas.microsoft.com/office/powerpoint/2013/main/command">
      <pc:docMk/>
      <pc:sldMk cId="2962643638" sldId="269"/>
    </pc:sldMkLst>
    <p188:txBody>
      <a:bodyPr/>
      <a:lstStyle/>
      <a:p>
        <a:r>
          <a:rPr lang="en-US"/>
          <a:t>I can't remember...for ASR do we allow this part to be optional after the first session so that teachers don't have the show the navigation to a student already familiar with the system?</a:t>
        </a:r>
      </a:p>
    </p188:txBody>
  </p188:cm>
</p188:cmLst>
</file>

<file path=ppt/comments/modernComment_110_C3CB9046.xml><?xml version="1.0" encoding="utf-8"?>
<p188:cmLst xmlns:a="http://schemas.openxmlformats.org/drawingml/2006/main" xmlns:r="http://schemas.openxmlformats.org/officeDocument/2006/relationships" xmlns:p188="http://schemas.microsoft.com/office/powerpoint/2018/8/main">
  <p188:cm id="{69D68296-6F1F-45EF-BD18-886E3BD594BE}" authorId="{48BB1247-042B-4C97-C044-D8A1FB253FA7}" status="resolved" created="2026-03-19T01:53:46.824" complete="100000">
    <ac:deMkLst xmlns:ac="http://schemas.microsoft.com/office/drawing/2013/main/command">
      <pc:docMk xmlns:pc="http://schemas.microsoft.com/office/powerpoint/2013/main/command"/>
      <pc:sldMk xmlns:pc="http://schemas.microsoft.com/office/powerpoint/2013/main/command" cId="3284897862" sldId="272"/>
      <ac:picMk id="2" creationId="{CB15CD47-72AE-2FC9-D61C-8D03EC634911}"/>
    </ac:deMkLst>
    <p188:txBody>
      <a:bodyPr/>
      <a:lstStyle/>
      <a:p>
        <a:r>
          <a:rPr lang="en-US"/>
          <a:t>I added a new screenshot here that might be better to use here and on the next slide?? You can insert your own arrows/callouts.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4/1/26</a:t>
            </a:fld>
            <a:endParaRPr lang="en-US"/>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12818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4/1/26</a:t>
            </a:fld>
            <a:endParaRPr lang="en-US"/>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61920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4/1/26</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87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4/1/26</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44659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4/1/26</a:t>
            </a:fld>
            <a:endParaRPr lang="en-US"/>
          </a:p>
        </p:txBody>
      </p:sp>
    </p:spTree>
    <p:extLst>
      <p:ext uri="{BB962C8B-B14F-4D97-AF65-F5344CB8AC3E}">
        <p14:creationId xmlns:p14="http://schemas.microsoft.com/office/powerpoint/2010/main" val="329332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4/1/26</a:t>
            </a:fld>
            <a:endParaRPr lang="en-US"/>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97331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4/1/26</a:t>
            </a:fld>
            <a:endParaRPr lang="en-US"/>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41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4/1/26</a:t>
            </a:fld>
            <a:endParaRPr lang="en-US"/>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8632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4/1/26</a:t>
            </a:fld>
            <a:endParaRPr lang="en-US"/>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5968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4/1/26</a:t>
            </a:fld>
            <a:endParaRPr lang="en-US"/>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74033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4/1/26</a:t>
            </a:fld>
            <a:endParaRPr lang="en-US"/>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1983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4/1/26</a:t>
            </a:fld>
            <a:endParaRPr lang="en-US"/>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21204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6" r:id="rId5"/>
    <p:sldLayoutId id="2147483741" r:id="rId6"/>
    <p:sldLayoutId id="2147483737" r:id="rId7"/>
    <p:sldLayoutId id="2147483738" r:id="rId8"/>
    <p:sldLayoutId id="2147483739" r:id="rId9"/>
    <p:sldLayoutId id="2147483740" r:id="rId10"/>
    <p:sldLayoutId id="2147483742"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massessments.org/sites/default/files/documents/NM-ASR_Kite_Test_Administrator_Manual.pdf"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1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0D_B0965AB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10_C3CB904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01_CC793535.xml"/><Relationship Id="rId1" Type="http://schemas.openxmlformats.org/officeDocument/2006/relationships/slideLayout" Target="../slideLayouts/slideLayout7.xml"/><Relationship Id="rId4" Type="http://schemas.openxmlformats.org/officeDocument/2006/relationships/hyperlink" Target="http://biologycorner.com/worksheets/rules.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microsoft.com/office/2018/10/relationships/comments" Target="../comments/modernComment_103_515A3628.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07E3C8EA-1D06-D962-6503-68F32515021C}"/>
              </a:ext>
            </a:extLst>
          </p:cNvPr>
          <p:cNvPicPr>
            <a:picLocks noChangeAspect="1"/>
          </p:cNvPicPr>
          <p:nvPr/>
        </p:nvPicPr>
        <p:blipFill>
          <a:blip r:embed="rId2"/>
          <a:srcRect t="29651" r="6" b="6"/>
          <a:stretch>
            <a:fillRect/>
          </a:stretch>
        </p:blipFill>
        <p:spPr>
          <a:xfrm>
            <a:off x="1524" y="10"/>
            <a:ext cx="12188952" cy="6857990"/>
          </a:xfrm>
          <a:prstGeom prst="rect">
            <a:avLst/>
          </a:prstGeom>
        </p:spPr>
      </p:pic>
      <p:sp>
        <p:nvSpPr>
          <p:cNvPr id="10" name="Freeform: Shape 9">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p:cNvSpPr>
            <a:spLocks noGrp="1"/>
          </p:cNvSpPr>
          <p:nvPr>
            <p:ph type="ctrTitle"/>
          </p:nvPr>
        </p:nvSpPr>
        <p:spPr>
          <a:xfrm>
            <a:off x="972553" y="1346268"/>
            <a:ext cx="9008645" cy="3125338"/>
          </a:xfrm>
        </p:spPr>
        <p:txBody>
          <a:bodyPr anchor="b">
            <a:normAutofit/>
          </a:bodyPr>
          <a:lstStyle/>
          <a:p>
            <a:pPr algn="ctr">
              <a:lnSpc>
                <a:spcPct val="110000"/>
              </a:lnSpc>
            </a:pPr>
            <a:r>
              <a:rPr lang="en-US" sz="5600"/>
              <a:t>2026 NM-ASR Directions</a:t>
            </a:r>
            <a:br>
              <a:rPr lang="en-US" sz="5600"/>
            </a:br>
            <a:r>
              <a:rPr lang="en-US" sz="2400">
                <a:ea typeface="Meiryo"/>
              </a:rPr>
              <a:t>Student-facing Script for Test Administrators</a:t>
            </a:r>
          </a:p>
        </p:txBody>
      </p:sp>
      <p:sp>
        <p:nvSpPr>
          <p:cNvPr id="3" name="TextBox 2">
            <a:extLst>
              <a:ext uri="{FF2B5EF4-FFF2-40B4-BE49-F238E27FC236}">
                <a16:creationId xmlns:a16="http://schemas.microsoft.com/office/drawing/2014/main" id="{CAD261ED-7DB2-3E04-F786-17EA4392EFC8}"/>
              </a:ext>
            </a:extLst>
          </p:cNvPr>
          <p:cNvSpPr txBox="1"/>
          <p:nvPr/>
        </p:nvSpPr>
        <p:spPr>
          <a:xfrm>
            <a:off x="790936" y="5256836"/>
            <a:ext cx="101953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solidFill>
                  <a:srgbClr val="404040"/>
                </a:solidFill>
                <a:ea typeface="Meiryo"/>
              </a:rPr>
              <a:t>(Note for Test Administrators: Please see the </a:t>
            </a:r>
            <a:r>
              <a:rPr lang="en-US" sz="2000" i="1">
                <a:ea typeface="Meiryo"/>
                <a:hlinkClick r:id="rId3"/>
              </a:rPr>
              <a:t>Kite Test Administration Manual</a:t>
            </a:r>
            <a:r>
              <a:rPr lang="en-US" sz="2000" i="1">
                <a:solidFill>
                  <a:srgbClr val="404040"/>
                </a:solidFill>
                <a:ea typeface="Meiryo"/>
              </a:rPr>
              <a:t> for NM-ASR Computer Based Testing Directions and Scripts beginning on page 22.) </a:t>
            </a:r>
            <a:endParaRPr lang="en-US" sz="2000">
              <a:ea typeface="Meiryo"/>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0D64F-9E2D-79B6-FC5C-C32D04A7DB9D}"/>
              </a:ext>
            </a:extLst>
          </p:cNvPr>
          <p:cNvSpPr>
            <a:spLocks noGrp="1"/>
          </p:cNvSpPr>
          <p:nvPr>
            <p:ph idx="1"/>
          </p:nvPr>
        </p:nvSpPr>
        <p:spPr/>
        <p:txBody>
          <a:bodyPr vert="horz" lIns="109728" tIns="109728" rIns="109728" bIns="91440" rtlCol="0" anchor="t">
            <a:normAutofit/>
          </a:bodyPr>
          <a:lstStyle/>
          <a:p>
            <a:r>
              <a:rPr lang="en-US" sz="2400">
                <a:ea typeface="Meiryo"/>
              </a:rPr>
              <a:t>You have been given a test ticket with your name and test login information. Check the ticket to be sure you have your own. If someone else's name is on the ticket, raise your hand.</a:t>
            </a:r>
          </a:p>
        </p:txBody>
      </p:sp>
      <p:pic>
        <p:nvPicPr>
          <p:cNvPr id="5" name="Picture 4" descr="A close-up of a document&#10;&#10;AI-generated content may be incorrect.">
            <a:extLst>
              <a:ext uri="{FF2B5EF4-FFF2-40B4-BE49-F238E27FC236}">
                <a16:creationId xmlns:a16="http://schemas.microsoft.com/office/drawing/2014/main" id="{3EA7A338-33A3-A79C-ABC2-EEB63BD9CD2E}"/>
              </a:ext>
            </a:extLst>
          </p:cNvPr>
          <p:cNvPicPr>
            <a:picLocks noChangeAspect="1"/>
          </p:cNvPicPr>
          <p:nvPr/>
        </p:nvPicPr>
        <p:blipFill>
          <a:blip r:embed="rId2"/>
          <a:stretch>
            <a:fillRect/>
          </a:stretch>
        </p:blipFill>
        <p:spPr>
          <a:xfrm>
            <a:off x="7098083" y="2958533"/>
            <a:ext cx="4542689" cy="3665005"/>
          </a:xfrm>
          <a:prstGeom prst="rect">
            <a:avLst/>
          </a:prstGeom>
        </p:spPr>
      </p:pic>
    </p:spTree>
    <p:extLst>
      <p:ext uri="{BB962C8B-B14F-4D97-AF65-F5344CB8AC3E}">
        <p14:creationId xmlns:p14="http://schemas.microsoft.com/office/powerpoint/2010/main" val="398493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9D6B5-51E5-0304-2277-3CF5F6323D42}"/>
              </a:ext>
            </a:extLst>
          </p:cNvPr>
          <p:cNvSpPr>
            <a:spLocks noGrp="1"/>
          </p:cNvSpPr>
          <p:nvPr>
            <p:ph idx="1"/>
          </p:nvPr>
        </p:nvSpPr>
        <p:spPr>
          <a:xfrm>
            <a:off x="1280160" y="640080"/>
            <a:ext cx="8118221" cy="5455919"/>
          </a:xfrm>
        </p:spPr>
        <p:txBody>
          <a:bodyPr vert="horz" lIns="109728" tIns="109728" rIns="109728" bIns="91440" rtlCol="0" anchor="t">
            <a:normAutofit/>
          </a:bodyPr>
          <a:lstStyle/>
          <a:p>
            <a:r>
              <a:rPr lang="en-US" sz="2400">
                <a:ea typeface="Meiryo"/>
              </a:rPr>
              <a:t>Carefully type the username and password in the log-in screen exactly as it appears on the ticket. Then click </a:t>
            </a:r>
            <a:r>
              <a:rPr lang="en-US" sz="2400" i="1">
                <a:ea typeface="Meiryo"/>
              </a:rPr>
              <a:t>Sign In. </a:t>
            </a:r>
            <a:r>
              <a:rPr lang="en-US" sz="2400">
                <a:ea typeface="Meiryo"/>
              </a:rPr>
              <a:t>Keep your login ticket on your desk. It will be collected at the end of this test.</a:t>
            </a:r>
          </a:p>
        </p:txBody>
      </p:sp>
      <p:pic>
        <p:nvPicPr>
          <p:cNvPr id="6" name="Picture 5" descr="A screenshot of a login screen&#10;&#10;AI-generated content may be incorrect.">
            <a:extLst>
              <a:ext uri="{FF2B5EF4-FFF2-40B4-BE49-F238E27FC236}">
                <a16:creationId xmlns:a16="http://schemas.microsoft.com/office/drawing/2014/main" id="{6E12A7B4-CE06-8707-C8B0-92AF1DBA2CAD}"/>
              </a:ext>
            </a:extLst>
          </p:cNvPr>
          <p:cNvPicPr>
            <a:picLocks noChangeAspect="1"/>
          </p:cNvPicPr>
          <p:nvPr/>
        </p:nvPicPr>
        <p:blipFill>
          <a:blip r:embed="rId2"/>
          <a:stretch>
            <a:fillRect/>
          </a:stretch>
        </p:blipFill>
        <p:spPr>
          <a:xfrm>
            <a:off x="7836796" y="3340208"/>
            <a:ext cx="3653291" cy="3296742"/>
          </a:xfrm>
          <a:prstGeom prst="rect">
            <a:avLst/>
          </a:prstGeom>
        </p:spPr>
      </p:pic>
      <p:pic>
        <p:nvPicPr>
          <p:cNvPr id="7" name="Picture 6" descr="A close up of a text&#10;&#10;AI-generated content may be incorrect.">
            <a:extLst>
              <a:ext uri="{FF2B5EF4-FFF2-40B4-BE49-F238E27FC236}">
                <a16:creationId xmlns:a16="http://schemas.microsoft.com/office/drawing/2014/main" id="{6543A06D-FADC-1521-6479-F9DF858C9F52}"/>
              </a:ext>
            </a:extLst>
          </p:cNvPr>
          <p:cNvPicPr>
            <a:picLocks noChangeAspect="1"/>
          </p:cNvPicPr>
          <p:nvPr/>
        </p:nvPicPr>
        <p:blipFill>
          <a:blip r:embed="rId3"/>
          <a:stretch>
            <a:fillRect/>
          </a:stretch>
        </p:blipFill>
        <p:spPr>
          <a:xfrm>
            <a:off x="1189705" y="3863277"/>
            <a:ext cx="6278040" cy="2228366"/>
          </a:xfrm>
          <a:prstGeom prst="rect">
            <a:avLst/>
          </a:prstGeom>
          <a:ln>
            <a:solidFill>
              <a:schemeClr val="tx1"/>
            </a:solidFill>
          </a:ln>
        </p:spPr>
      </p:pic>
      <p:sp>
        <p:nvSpPr>
          <p:cNvPr id="8" name="Arrow: Right 7">
            <a:extLst>
              <a:ext uri="{FF2B5EF4-FFF2-40B4-BE49-F238E27FC236}">
                <a16:creationId xmlns:a16="http://schemas.microsoft.com/office/drawing/2014/main" id="{3DEE4C88-6826-F405-E0CA-598F1D5156C0}"/>
              </a:ext>
            </a:extLst>
          </p:cNvPr>
          <p:cNvSpPr/>
          <p:nvPr/>
        </p:nvSpPr>
        <p:spPr>
          <a:xfrm>
            <a:off x="5477232" y="4622511"/>
            <a:ext cx="2748987" cy="279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542CAA0-018A-DB0E-19E0-AD34A7F36426}"/>
              </a:ext>
            </a:extLst>
          </p:cNvPr>
          <p:cNvSpPr/>
          <p:nvPr/>
        </p:nvSpPr>
        <p:spPr>
          <a:xfrm>
            <a:off x="5477231" y="5181084"/>
            <a:ext cx="2748987" cy="279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FBD7D8-8BDA-3C5E-3ECD-0F490B15D08D}"/>
              </a:ext>
            </a:extLst>
          </p:cNvPr>
          <p:cNvSpPr txBox="1"/>
          <p:nvPr/>
        </p:nvSpPr>
        <p:spPr>
          <a:xfrm>
            <a:off x="9008961" y="4620444"/>
            <a:ext cx="1302151" cy="276999"/>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ea typeface="Meiryo"/>
              </a:rPr>
              <a:t>sam.yuna.3</a:t>
            </a:r>
          </a:p>
        </p:txBody>
      </p:sp>
      <p:sp>
        <p:nvSpPr>
          <p:cNvPr id="12" name="TextBox 11">
            <a:extLst>
              <a:ext uri="{FF2B5EF4-FFF2-40B4-BE49-F238E27FC236}">
                <a16:creationId xmlns:a16="http://schemas.microsoft.com/office/drawing/2014/main" id="{5C3D5465-3F78-E76D-8A1A-FEF81A579261}"/>
              </a:ext>
            </a:extLst>
          </p:cNvPr>
          <p:cNvSpPr txBox="1"/>
          <p:nvPr/>
        </p:nvSpPr>
        <p:spPr>
          <a:xfrm>
            <a:off x="9128334" y="5180759"/>
            <a:ext cx="906683" cy="276999"/>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ea typeface="Meiryo"/>
              </a:rPr>
              <a:t>32785</a:t>
            </a:r>
          </a:p>
        </p:txBody>
      </p:sp>
      <p:sp>
        <p:nvSpPr>
          <p:cNvPr id="2" name="Arrow: Up 1">
            <a:extLst>
              <a:ext uri="{FF2B5EF4-FFF2-40B4-BE49-F238E27FC236}">
                <a16:creationId xmlns:a16="http://schemas.microsoft.com/office/drawing/2014/main" id="{C9DF04B0-F151-71CF-D912-DB14213D88B7}"/>
              </a:ext>
            </a:extLst>
          </p:cNvPr>
          <p:cNvSpPr/>
          <p:nvPr/>
        </p:nvSpPr>
        <p:spPr>
          <a:xfrm>
            <a:off x="9808601" y="6153292"/>
            <a:ext cx="229172" cy="48126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21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BFDA4-B933-4E09-FFD3-FC36D23D7A85}"/>
              </a:ext>
            </a:extLst>
          </p:cNvPr>
          <p:cNvSpPr>
            <a:spLocks noGrp="1"/>
          </p:cNvSpPr>
          <p:nvPr>
            <p:ph idx="1"/>
          </p:nvPr>
        </p:nvSpPr>
        <p:spPr>
          <a:xfrm>
            <a:off x="1280160" y="640080"/>
            <a:ext cx="8891678" cy="5455919"/>
          </a:xfrm>
        </p:spPr>
        <p:txBody>
          <a:bodyPr vert="horz" lIns="109728" tIns="109728" rIns="109728" bIns="91440" rtlCol="0" anchor="t">
            <a:normAutofit/>
          </a:bodyPr>
          <a:lstStyle/>
          <a:p>
            <a:r>
              <a:rPr lang="en-US" sz="2400">
                <a:ea typeface="Meiryo"/>
              </a:rPr>
              <a:t>If you have successfully logged in, you will see the words "Welcome Back" followed by your name. If your name does not appear, raise your hand.</a:t>
            </a:r>
          </a:p>
        </p:txBody>
      </p:sp>
      <p:pic>
        <p:nvPicPr>
          <p:cNvPr id="5" name="Picture 4" descr="A screenshot of a school application&#10;&#10;AI-generated content may be incorrect.">
            <a:extLst>
              <a:ext uri="{FF2B5EF4-FFF2-40B4-BE49-F238E27FC236}">
                <a16:creationId xmlns:a16="http://schemas.microsoft.com/office/drawing/2014/main" id="{E26B2DF9-5F0B-E6F2-8279-8B11ECBB7F7B}"/>
              </a:ext>
            </a:extLst>
          </p:cNvPr>
          <p:cNvPicPr>
            <a:picLocks noChangeAspect="1"/>
          </p:cNvPicPr>
          <p:nvPr/>
        </p:nvPicPr>
        <p:blipFill>
          <a:blip r:embed="rId2"/>
          <a:stretch>
            <a:fillRect/>
          </a:stretch>
        </p:blipFill>
        <p:spPr>
          <a:xfrm>
            <a:off x="2646585" y="2697225"/>
            <a:ext cx="6901373" cy="3612151"/>
          </a:xfrm>
          <a:prstGeom prst="rect">
            <a:avLst/>
          </a:prstGeom>
        </p:spPr>
      </p:pic>
    </p:spTree>
    <p:extLst>
      <p:ext uri="{BB962C8B-B14F-4D97-AF65-F5344CB8AC3E}">
        <p14:creationId xmlns:p14="http://schemas.microsoft.com/office/powerpoint/2010/main" val="296157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1F47A-AE72-C81B-2BEA-B1906CAFB47D}"/>
              </a:ext>
            </a:extLst>
          </p:cNvPr>
          <p:cNvSpPr>
            <a:spLocks noGrp="1"/>
          </p:cNvSpPr>
          <p:nvPr>
            <p:ph idx="1"/>
          </p:nvPr>
        </p:nvSpPr>
        <p:spPr/>
        <p:txBody>
          <a:bodyPr vert="horz" lIns="109728" tIns="109728" rIns="109728" bIns="91440" rtlCol="0" anchor="t">
            <a:normAutofit/>
          </a:bodyPr>
          <a:lstStyle/>
          <a:p>
            <a:r>
              <a:rPr lang="en-US" sz="2400">
                <a:ea typeface="Meiryo"/>
              </a:rPr>
              <a:t>Click the green button that says </a:t>
            </a:r>
            <a:r>
              <a:rPr lang="en-US" sz="2400" i="1">
                <a:ea typeface="Meiryo"/>
              </a:rPr>
              <a:t>TAKE A TEST. </a:t>
            </a:r>
            <a:r>
              <a:rPr lang="en-US" sz="2400">
                <a:ea typeface="Meiryo"/>
              </a:rPr>
              <a:t>Then click </a:t>
            </a:r>
            <a:r>
              <a:rPr lang="en-US" sz="2400" i="1">
                <a:ea typeface="Meiryo"/>
              </a:rPr>
              <a:t>Take Test.</a:t>
            </a:r>
            <a:endParaRPr lang="en-US" sz="2400">
              <a:ea typeface="Meiryo"/>
            </a:endParaRPr>
          </a:p>
        </p:txBody>
      </p:sp>
      <p:pic>
        <p:nvPicPr>
          <p:cNvPr id="5" name="Picture 4" descr="A close-up of a pencil&#10;&#10;AI-generated content may be incorrect.">
            <a:extLst>
              <a:ext uri="{FF2B5EF4-FFF2-40B4-BE49-F238E27FC236}">
                <a16:creationId xmlns:a16="http://schemas.microsoft.com/office/drawing/2014/main" id="{B2421E62-D24F-D31C-2066-72384959E12B}"/>
              </a:ext>
            </a:extLst>
          </p:cNvPr>
          <p:cNvPicPr>
            <a:picLocks noChangeAspect="1"/>
          </p:cNvPicPr>
          <p:nvPr/>
        </p:nvPicPr>
        <p:blipFill>
          <a:blip r:embed="rId2"/>
          <a:stretch>
            <a:fillRect/>
          </a:stretch>
        </p:blipFill>
        <p:spPr>
          <a:xfrm>
            <a:off x="1421395" y="2380890"/>
            <a:ext cx="3833612" cy="3712686"/>
          </a:xfrm>
          <a:prstGeom prst="rect">
            <a:avLst/>
          </a:prstGeom>
        </p:spPr>
      </p:pic>
      <p:pic>
        <p:nvPicPr>
          <p:cNvPr id="6" name="Picture 5" descr="A green sign with black text&#10;&#10;AI-generated content may be incorrect.">
            <a:extLst>
              <a:ext uri="{FF2B5EF4-FFF2-40B4-BE49-F238E27FC236}">
                <a16:creationId xmlns:a16="http://schemas.microsoft.com/office/drawing/2014/main" id="{59452A9A-B2F2-7AF4-9B87-37E39EF35D47}"/>
              </a:ext>
            </a:extLst>
          </p:cNvPr>
          <p:cNvPicPr>
            <a:picLocks noChangeAspect="1"/>
          </p:cNvPicPr>
          <p:nvPr/>
        </p:nvPicPr>
        <p:blipFill>
          <a:blip r:embed="rId3"/>
          <a:stretch>
            <a:fillRect/>
          </a:stretch>
        </p:blipFill>
        <p:spPr>
          <a:xfrm>
            <a:off x="6901344" y="3478416"/>
            <a:ext cx="4332869" cy="2617593"/>
          </a:xfrm>
          <a:prstGeom prst="rect">
            <a:avLst/>
          </a:prstGeom>
        </p:spPr>
      </p:pic>
      <p:sp>
        <p:nvSpPr>
          <p:cNvPr id="7" name="Arrow: Right 6">
            <a:extLst>
              <a:ext uri="{FF2B5EF4-FFF2-40B4-BE49-F238E27FC236}">
                <a16:creationId xmlns:a16="http://schemas.microsoft.com/office/drawing/2014/main" id="{8170983E-A601-35BC-E2FD-8174FBE68BC1}"/>
              </a:ext>
            </a:extLst>
          </p:cNvPr>
          <p:cNvSpPr/>
          <p:nvPr/>
        </p:nvSpPr>
        <p:spPr>
          <a:xfrm>
            <a:off x="5641136" y="4786523"/>
            <a:ext cx="906681" cy="5305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23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7F40C-78AF-97B1-AFDB-E701B1884DFA}"/>
              </a:ext>
            </a:extLst>
          </p:cNvPr>
          <p:cNvSpPr>
            <a:spLocks noGrp="1"/>
          </p:cNvSpPr>
          <p:nvPr>
            <p:ph idx="1"/>
          </p:nvPr>
        </p:nvSpPr>
        <p:spPr/>
        <p:txBody>
          <a:bodyPr vert="horz" lIns="109728" tIns="109728" rIns="109728" bIns="91440" rtlCol="0" anchor="t">
            <a:normAutofit/>
          </a:bodyPr>
          <a:lstStyle/>
          <a:p>
            <a:r>
              <a:rPr lang="en-US" sz="2400">
                <a:ea typeface="Meiryo"/>
              </a:rPr>
              <a:t>You will now enter a Daily Access Code in the box. The code is _______ . Enter the code now, and then click </a:t>
            </a:r>
            <a:r>
              <a:rPr lang="en-US" sz="2400" i="1">
                <a:ea typeface="Meiryo"/>
              </a:rPr>
              <a:t>Submit</a:t>
            </a:r>
            <a:r>
              <a:rPr lang="en-US" sz="2400">
                <a:ea typeface="Meiryo"/>
              </a:rPr>
              <a:t>. Do not go on until you are instructed to do so.</a:t>
            </a:r>
          </a:p>
        </p:txBody>
      </p:sp>
      <p:pic>
        <p:nvPicPr>
          <p:cNvPr id="5" name="Picture 4" descr="A screenshot of a computer screen&#10;&#10;AI-generated content may be incorrect.">
            <a:extLst>
              <a:ext uri="{FF2B5EF4-FFF2-40B4-BE49-F238E27FC236}">
                <a16:creationId xmlns:a16="http://schemas.microsoft.com/office/drawing/2014/main" id="{47237F5E-E26C-C492-24BF-75B4117A7AF2}"/>
              </a:ext>
            </a:extLst>
          </p:cNvPr>
          <p:cNvPicPr>
            <a:picLocks noChangeAspect="1"/>
          </p:cNvPicPr>
          <p:nvPr/>
        </p:nvPicPr>
        <p:blipFill>
          <a:blip r:embed="rId2"/>
          <a:stretch>
            <a:fillRect/>
          </a:stretch>
        </p:blipFill>
        <p:spPr>
          <a:xfrm>
            <a:off x="1024227" y="3366225"/>
            <a:ext cx="10140462" cy="2884439"/>
          </a:xfrm>
          <a:prstGeom prst="rect">
            <a:avLst/>
          </a:prstGeom>
        </p:spPr>
      </p:pic>
      <p:sp>
        <p:nvSpPr>
          <p:cNvPr id="2" name="Arrow: Up 1">
            <a:extLst>
              <a:ext uri="{FF2B5EF4-FFF2-40B4-BE49-F238E27FC236}">
                <a16:creationId xmlns:a16="http://schemas.microsoft.com/office/drawing/2014/main" id="{24AA45E2-5BB7-E2FA-3151-887A2D4260B6}"/>
              </a:ext>
            </a:extLst>
          </p:cNvPr>
          <p:cNvSpPr/>
          <p:nvPr/>
        </p:nvSpPr>
        <p:spPr>
          <a:xfrm>
            <a:off x="4329186" y="5271314"/>
            <a:ext cx="270075" cy="62696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F2D79A37-973F-559B-CE4D-9B462E882E2B}"/>
              </a:ext>
            </a:extLst>
          </p:cNvPr>
          <p:cNvSpPr/>
          <p:nvPr/>
        </p:nvSpPr>
        <p:spPr>
          <a:xfrm>
            <a:off x="6568364" y="6089333"/>
            <a:ext cx="270075" cy="62696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D70128-84F0-0058-B53E-052A32C3E1A5}"/>
              </a:ext>
            </a:extLst>
          </p:cNvPr>
          <p:cNvSpPr/>
          <p:nvPr/>
        </p:nvSpPr>
        <p:spPr>
          <a:xfrm>
            <a:off x="3976920" y="4930602"/>
            <a:ext cx="965039" cy="24724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58FDA3-1DE9-FF25-8176-DC3357AEA646}"/>
              </a:ext>
            </a:extLst>
          </p:cNvPr>
          <p:cNvSpPr/>
          <p:nvPr/>
        </p:nvSpPr>
        <p:spPr>
          <a:xfrm>
            <a:off x="5497482" y="1311771"/>
            <a:ext cx="1102542" cy="30454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87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5CD17-4157-F039-950B-A1DEA58244BC}"/>
              </a:ext>
            </a:extLst>
          </p:cNvPr>
          <p:cNvSpPr>
            <a:spLocks noGrp="1"/>
          </p:cNvSpPr>
          <p:nvPr>
            <p:ph idx="1"/>
          </p:nvPr>
        </p:nvSpPr>
        <p:spPr>
          <a:xfrm>
            <a:off x="1280160" y="640080"/>
            <a:ext cx="5937674" cy="5438986"/>
          </a:xfrm>
        </p:spPr>
        <p:txBody>
          <a:bodyPr vert="horz" lIns="109728" tIns="109728" rIns="109728" bIns="91440" rtlCol="0" anchor="t">
            <a:normAutofit/>
          </a:bodyPr>
          <a:lstStyle/>
          <a:p>
            <a:r>
              <a:rPr lang="en-US" sz="2400">
                <a:ea typeface="Meiryo"/>
              </a:rPr>
              <a:t>The page you are on should show the directions. </a:t>
            </a:r>
          </a:p>
          <a:p>
            <a:r>
              <a:rPr lang="en-US" sz="2400">
                <a:ea typeface="Meiryo"/>
              </a:rPr>
              <a:t>Silently read or listen to the directions. Raise your hand if you have questions. You may return to these directions at any time.</a:t>
            </a:r>
          </a:p>
        </p:txBody>
      </p:sp>
      <p:pic>
        <p:nvPicPr>
          <p:cNvPr id="5" name="Picture 4" descr="A screenshot of a computer&#10;&#10;AI-generated content may be incorrect.">
            <a:extLst>
              <a:ext uri="{FF2B5EF4-FFF2-40B4-BE49-F238E27FC236}">
                <a16:creationId xmlns:a16="http://schemas.microsoft.com/office/drawing/2014/main" id="{B35FCE64-F0E3-8B78-6931-A7E5DE6262A5}"/>
              </a:ext>
            </a:extLst>
          </p:cNvPr>
          <p:cNvPicPr>
            <a:picLocks noChangeAspect="1"/>
          </p:cNvPicPr>
          <p:nvPr/>
        </p:nvPicPr>
        <p:blipFill>
          <a:blip r:embed="rId2"/>
          <a:stretch>
            <a:fillRect/>
          </a:stretch>
        </p:blipFill>
        <p:spPr>
          <a:xfrm>
            <a:off x="7533799" y="800099"/>
            <a:ext cx="4426905" cy="5262034"/>
          </a:xfrm>
          <a:prstGeom prst="rect">
            <a:avLst/>
          </a:prstGeom>
        </p:spPr>
      </p:pic>
      <p:sp>
        <p:nvSpPr>
          <p:cNvPr id="6" name="TextBox 5">
            <a:extLst>
              <a:ext uri="{FF2B5EF4-FFF2-40B4-BE49-F238E27FC236}">
                <a16:creationId xmlns:a16="http://schemas.microsoft.com/office/drawing/2014/main" id="{70EAF282-5FF2-9815-86B1-3CAA77A16E2F}"/>
              </a:ext>
            </a:extLst>
          </p:cNvPr>
          <p:cNvSpPr txBox="1"/>
          <p:nvPr/>
        </p:nvSpPr>
        <p:spPr>
          <a:xfrm rot="-1860000">
            <a:off x="8286458" y="3043794"/>
            <a:ext cx="271361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accent1"/>
                </a:solidFill>
                <a:ea typeface="Meiryo"/>
              </a:rPr>
              <a:t>SAMPLE</a:t>
            </a:r>
            <a:endParaRPr lang="en-US" sz="4400">
              <a:solidFill>
                <a:schemeClr val="accent1"/>
              </a:solidFill>
            </a:endParaRPr>
          </a:p>
        </p:txBody>
      </p:sp>
    </p:spTree>
    <p:extLst>
      <p:ext uri="{BB962C8B-B14F-4D97-AF65-F5344CB8AC3E}">
        <p14:creationId xmlns:p14="http://schemas.microsoft.com/office/powerpoint/2010/main" val="40841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E67D71-C4F6-1242-46CE-057395D93002}"/>
              </a:ext>
            </a:extLst>
          </p:cNvPr>
          <p:cNvSpPr>
            <a:spLocks noGrp="1"/>
          </p:cNvSpPr>
          <p:nvPr>
            <p:ph idx="1"/>
          </p:nvPr>
        </p:nvSpPr>
        <p:spPr/>
        <p:txBody>
          <a:bodyPr vert="horz" lIns="109728" tIns="109728" rIns="109728" bIns="91440" rtlCol="0" anchor="t">
            <a:normAutofit/>
          </a:bodyPr>
          <a:lstStyle/>
          <a:p>
            <a:r>
              <a:rPr lang="en-US" sz="2400">
                <a:ea typeface="Meiryo"/>
              </a:rPr>
              <a:t>Are there any questions? </a:t>
            </a:r>
          </a:p>
          <a:p>
            <a:r>
              <a:rPr lang="en-US" sz="2400">
                <a:ea typeface="Meiryo"/>
              </a:rPr>
              <a:t>Now click the </a:t>
            </a:r>
            <a:r>
              <a:rPr lang="en-US" sz="2400" i="1">
                <a:ea typeface="Meiryo"/>
              </a:rPr>
              <a:t>Begin</a:t>
            </a:r>
            <a:r>
              <a:rPr lang="en-US" sz="2400">
                <a:ea typeface="Meiryo"/>
              </a:rPr>
              <a:t> button. The first question in Session ___ should be showing on your screen.</a:t>
            </a:r>
          </a:p>
          <a:p>
            <a:endParaRPr lang="en-US">
              <a:ea typeface="Meiryo"/>
            </a:endParaRPr>
          </a:p>
        </p:txBody>
      </p:sp>
      <p:pic>
        <p:nvPicPr>
          <p:cNvPr id="6" name="Picture 5" descr="A green rectangular sign with white text&#10;&#10;AI-generated content may be incorrect.">
            <a:extLst>
              <a:ext uri="{FF2B5EF4-FFF2-40B4-BE49-F238E27FC236}">
                <a16:creationId xmlns:a16="http://schemas.microsoft.com/office/drawing/2014/main" id="{9E18E8DB-6B25-65E8-2C37-7CDA38C43405}"/>
              </a:ext>
            </a:extLst>
          </p:cNvPr>
          <p:cNvPicPr>
            <a:picLocks noChangeAspect="1"/>
          </p:cNvPicPr>
          <p:nvPr/>
        </p:nvPicPr>
        <p:blipFill>
          <a:blip r:embed="rId2"/>
          <a:stretch>
            <a:fillRect/>
          </a:stretch>
        </p:blipFill>
        <p:spPr>
          <a:xfrm>
            <a:off x="8664256" y="1475907"/>
            <a:ext cx="2400300" cy="1181100"/>
          </a:xfrm>
          <a:prstGeom prst="rect">
            <a:avLst/>
          </a:prstGeom>
        </p:spPr>
      </p:pic>
      <p:sp>
        <p:nvSpPr>
          <p:cNvPr id="7" name="Arrow: Up 6">
            <a:extLst>
              <a:ext uri="{FF2B5EF4-FFF2-40B4-BE49-F238E27FC236}">
                <a16:creationId xmlns:a16="http://schemas.microsoft.com/office/drawing/2014/main" id="{D793621B-5B89-9A25-B265-A5390CF1AFD2}"/>
              </a:ext>
            </a:extLst>
          </p:cNvPr>
          <p:cNvSpPr/>
          <p:nvPr/>
        </p:nvSpPr>
        <p:spPr>
          <a:xfrm>
            <a:off x="9688285" y="2251623"/>
            <a:ext cx="355218" cy="81356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66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EB6C1-7A47-62CA-B4CF-BE09E0E5D1F4}"/>
              </a:ext>
            </a:extLst>
          </p:cNvPr>
          <p:cNvSpPr>
            <a:spLocks noGrp="1"/>
          </p:cNvSpPr>
          <p:nvPr>
            <p:ph idx="1"/>
          </p:nvPr>
        </p:nvSpPr>
        <p:spPr/>
        <p:txBody>
          <a:bodyPr vert="horz" lIns="109728" tIns="109728" rIns="109728" bIns="91440" rtlCol="0" anchor="t">
            <a:normAutofit/>
          </a:bodyPr>
          <a:lstStyle/>
          <a:p>
            <a:r>
              <a:rPr lang="en-US" sz="2400" i="1">
                <a:ea typeface="Meiryo"/>
              </a:rPr>
              <a:t>(Note for Test Administrators:</a:t>
            </a:r>
          </a:p>
          <a:p>
            <a:r>
              <a:rPr lang="en-US" sz="2400" i="1">
                <a:ea typeface="Meiryo"/>
              </a:rPr>
              <a:t>  For Session 1: Continue to </a:t>
            </a:r>
            <a:r>
              <a:rPr lang="en-US" sz="2400" i="1">
                <a:ea typeface="Meiryo"/>
                <a:hlinkClick r:id="rId2" action="ppaction://hlinksldjump"/>
              </a:rPr>
              <a:t>Slide 18</a:t>
            </a:r>
          </a:p>
          <a:p>
            <a:r>
              <a:rPr lang="en-US" sz="2400" i="1">
                <a:ea typeface="Meiryo"/>
              </a:rPr>
              <a:t>  For Sessions 2 &amp; 3: Go to </a:t>
            </a:r>
            <a:r>
              <a:rPr lang="en-US" sz="2400" i="1">
                <a:ea typeface="Meiryo"/>
                <a:hlinkClick r:id="rId3" action="ppaction://hlinksldjump"/>
              </a:rPr>
              <a:t>Slide 30</a:t>
            </a:r>
            <a:r>
              <a:rPr lang="en-US" sz="2400" i="1">
                <a:ea typeface="Meiryo"/>
              </a:rPr>
              <a:t>)</a:t>
            </a:r>
          </a:p>
        </p:txBody>
      </p:sp>
    </p:spTree>
    <p:extLst>
      <p:ext uri="{BB962C8B-B14F-4D97-AF65-F5344CB8AC3E}">
        <p14:creationId xmlns:p14="http://schemas.microsoft.com/office/powerpoint/2010/main" val="309551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CA6F2B-65D9-EE21-009D-E13F1A8E6DAB}"/>
              </a:ext>
            </a:extLst>
          </p:cNvPr>
          <p:cNvSpPr>
            <a:spLocks noGrp="1"/>
          </p:cNvSpPr>
          <p:nvPr>
            <p:ph idx="1"/>
          </p:nvPr>
        </p:nvSpPr>
        <p:spPr>
          <a:xfrm>
            <a:off x="1280160" y="640080"/>
            <a:ext cx="7705710" cy="5461648"/>
          </a:xfrm>
        </p:spPr>
        <p:txBody>
          <a:bodyPr vert="horz" lIns="109728" tIns="109728" rIns="109728" bIns="91440" rtlCol="0" anchor="t">
            <a:normAutofit/>
          </a:bodyPr>
          <a:lstStyle/>
          <a:p>
            <a:r>
              <a:rPr lang="en-US" sz="2400">
                <a:ea typeface="Meiryo"/>
              </a:rPr>
              <a:t>Look at the buttons on the bottom right of the screen.</a:t>
            </a:r>
          </a:p>
          <a:p>
            <a:r>
              <a:rPr lang="en-US" sz="2400">
                <a:ea typeface="Meiryo"/>
              </a:rPr>
              <a:t>These are your navigation buttons. Clear will clear your answers for the questions on the page.</a:t>
            </a:r>
          </a:p>
        </p:txBody>
      </p:sp>
      <p:pic>
        <p:nvPicPr>
          <p:cNvPr id="6" name="Picture 5" descr="A close-up of a white background&#10;&#10;AI-generated content may be incorrect.">
            <a:extLst>
              <a:ext uri="{FF2B5EF4-FFF2-40B4-BE49-F238E27FC236}">
                <a16:creationId xmlns:a16="http://schemas.microsoft.com/office/drawing/2014/main" id="{61A010D2-B9CC-66F1-0223-DCAE6DA95328}"/>
              </a:ext>
            </a:extLst>
          </p:cNvPr>
          <p:cNvPicPr>
            <a:picLocks noChangeAspect="1"/>
          </p:cNvPicPr>
          <p:nvPr/>
        </p:nvPicPr>
        <p:blipFill>
          <a:blip r:embed="rId3"/>
          <a:stretch>
            <a:fillRect/>
          </a:stretch>
        </p:blipFill>
        <p:spPr>
          <a:xfrm>
            <a:off x="2255432" y="4398096"/>
            <a:ext cx="7680344" cy="903829"/>
          </a:xfrm>
          <a:prstGeom prst="rect">
            <a:avLst/>
          </a:prstGeom>
        </p:spPr>
      </p:pic>
      <p:sp>
        <p:nvSpPr>
          <p:cNvPr id="7" name="Arrow: Down 6">
            <a:extLst>
              <a:ext uri="{FF2B5EF4-FFF2-40B4-BE49-F238E27FC236}">
                <a16:creationId xmlns:a16="http://schemas.microsoft.com/office/drawing/2014/main" id="{9A46A032-C05A-D04D-B91D-25AAE1FFF252}"/>
              </a:ext>
            </a:extLst>
          </p:cNvPr>
          <p:cNvSpPr/>
          <p:nvPr/>
        </p:nvSpPr>
        <p:spPr>
          <a:xfrm>
            <a:off x="4375294" y="3894849"/>
            <a:ext cx="376177" cy="7330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643638"/>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9C28BF-6766-42BF-443D-6F3C24E1B9A8}"/>
              </a:ext>
            </a:extLst>
          </p:cNvPr>
          <p:cNvSpPr>
            <a:spLocks noGrp="1"/>
          </p:cNvSpPr>
          <p:nvPr>
            <p:ph idx="1"/>
          </p:nvPr>
        </p:nvSpPr>
        <p:spPr/>
        <p:txBody>
          <a:bodyPr vert="horz" lIns="109728" tIns="109728" rIns="109728" bIns="91440" rtlCol="0" anchor="t">
            <a:normAutofit/>
          </a:bodyPr>
          <a:lstStyle/>
          <a:p>
            <a:r>
              <a:rPr lang="en-US" sz="2400">
                <a:ea typeface="Meiryo"/>
              </a:rPr>
              <a:t>Clicking the Next button will take you to the next question. Click the Next button now. </a:t>
            </a:r>
          </a:p>
        </p:txBody>
      </p:sp>
      <p:pic>
        <p:nvPicPr>
          <p:cNvPr id="6" name="Picture 5" descr="A close-up of a white background&#10;&#10;AI-generated content may be incorrect.">
            <a:extLst>
              <a:ext uri="{FF2B5EF4-FFF2-40B4-BE49-F238E27FC236}">
                <a16:creationId xmlns:a16="http://schemas.microsoft.com/office/drawing/2014/main" id="{CF0407B3-2543-54FF-B84D-79183EFEFD53}"/>
              </a:ext>
            </a:extLst>
          </p:cNvPr>
          <p:cNvPicPr>
            <a:picLocks noChangeAspect="1"/>
          </p:cNvPicPr>
          <p:nvPr/>
        </p:nvPicPr>
        <p:blipFill>
          <a:blip r:embed="rId2"/>
          <a:stretch>
            <a:fillRect/>
          </a:stretch>
        </p:blipFill>
        <p:spPr>
          <a:xfrm>
            <a:off x="1562100" y="3546769"/>
            <a:ext cx="9067800" cy="1066800"/>
          </a:xfrm>
          <a:prstGeom prst="rect">
            <a:avLst/>
          </a:prstGeom>
        </p:spPr>
      </p:pic>
      <p:sp>
        <p:nvSpPr>
          <p:cNvPr id="5" name="Arrow: Down 4">
            <a:extLst>
              <a:ext uri="{FF2B5EF4-FFF2-40B4-BE49-F238E27FC236}">
                <a16:creationId xmlns:a16="http://schemas.microsoft.com/office/drawing/2014/main" id="{75BCBC35-A0AA-BECA-6E38-B9F341E10C39}"/>
              </a:ext>
            </a:extLst>
          </p:cNvPr>
          <p:cNvSpPr/>
          <p:nvPr/>
        </p:nvSpPr>
        <p:spPr>
          <a:xfrm>
            <a:off x="5607121" y="2993099"/>
            <a:ext cx="308658" cy="8681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23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37" name="Rectangle 3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2EEF37F-F2DE-E254-318D-88663DC9BC04}"/>
              </a:ext>
            </a:extLst>
          </p:cNvPr>
          <p:cNvSpPr>
            <a:spLocks noGrp="1"/>
          </p:cNvSpPr>
          <p:nvPr>
            <p:ph type="title"/>
          </p:nvPr>
        </p:nvSpPr>
        <p:spPr>
          <a:xfrm>
            <a:off x="6090045" y="1346200"/>
            <a:ext cx="5624118" cy="3284538"/>
          </a:xfrm>
        </p:spPr>
        <p:txBody>
          <a:bodyPr vert="horz" lIns="109728" tIns="109728" rIns="109728" bIns="91440" rtlCol="0" anchor="b">
            <a:normAutofit/>
          </a:bodyPr>
          <a:lstStyle/>
          <a:p>
            <a:pPr>
              <a:lnSpc>
                <a:spcPct val="110000"/>
              </a:lnSpc>
            </a:pPr>
            <a:r>
              <a:rPr lang="en-US" sz="3400">
                <a:solidFill>
                  <a:schemeClr val="tx1">
                    <a:lumMod val="85000"/>
                    <a:lumOff val="15000"/>
                  </a:schemeClr>
                </a:solidFill>
              </a:rPr>
              <a:t>Welcome to the New Mexico Assessment of Science Readiness</a:t>
            </a:r>
            <a:br>
              <a:rPr lang="en-US" sz="3400"/>
            </a:br>
            <a:r>
              <a:rPr lang="en-US" sz="3400">
                <a:solidFill>
                  <a:schemeClr val="tx1">
                    <a:lumMod val="85000"/>
                    <a:lumOff val="15000"/>
                  </a:schemeClr>
                </a:solidFill>
              </a:rPr>
              <a:t>(NM-ASR)! This is session ___.</a:t>
            </a:r>
          </a:p>
        </p:txBody>
      </p:sp>
      <p:sp>
        <p:nvSpPr>
          <p:cNvPr id="39" name="Freeform: Shape 38">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3" name="Freeform: Shape 42">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Content Placeholder 3" descr="A yellow square with red text&#10;&#10;AI-generated content may be incorrect.">
            <a:extLst>
              <a:ext uri="{FF2B5EF4-FFF2-40B4-BE49-F238E27FC236}">
                <a16:creationId xmlns:a16="http://schemas.microsoft.com/office/drawing/2014/main" id="{870DD787-858B-2A40-77B4-8B43E314AB72}"/>
              </a:ext>
            </a:extLst>
          </p:cNvPr>
          <p:cNvPicPr>
            <a:picLocks noChangeAspect="1"/>
          </p:cNvPicPr>
          <p:nvPr/>
        </p:nvPicPr>
        <p:blipFill>
          <a:blip r:embed="rId2"/>
          <a:srcRect l="-19203" t="-17730" r="-34800" b="-18438"/>
          <a:stretch>
            <a:fillRect/>
          </a:stretch>
        </p:blipFill>
        <p:spPr>
          <a:xfrm>
            <a:off x="-47966" y="415160"/>
            <a:ext cx="3739801" cy="3725915"/>
          </a:xfrm>
          <a:prstGeom prst="rect">
            <a:avLst/>
          </a:prstGeom>
        </p:spPr>
      </p:pic>
      <p:pic>
        <p:nvPicPr>
          <p:cNvPr id="3" name="Picture 2" descr="A black and grey logo&#10;&#10;AI-generated content may be incorrect.">
            <a:extLst>
              <a:ext uri="{FF2B5EF4-FFF2-40B4-BE49-F238E27FC236}">
                <a16:creationId xmlns:a16="http://schemas.microsoft.com/office/drawing/2014/main" id="{B344DEC2-6A9C-79B6-6A64-6C75ACF345DA}"/>
              </a:ext>
            </a:extLst>
          </p:cNvPr>
          <p:cNvPicPr>
            <a:picLocks noChangeAspect="1"/>
          </p:cNvPicPr>
          <p:nvPr/>
        </p:nvPicPr>
        <p:blipFill>
          <a:blip r:embed="rId3"/>
          <a:stretch>
            <a:fillRect/>
          </a:stretch>
        </p:blipFill>
        <p:spPr>
          <a:xfrm>
            <a:off x="1550166" y="2716817"/>
            <a:ext cx="3607819" cy="1839526"/>
          </a:xfrm>
          <a:prstGeom prst="rect">
            <a:avLst/>
          </a:prstGeom>
        </p:spPr>
      </p:pic>
    </p:spTree>
    <p:extLst>
      <p:ext uri="{BB962C8B-B14F-4D97-AF65-F5344CB8AC3E}">
        <p14:creationId xmlns:p14="http://schemas.microsoft.com/office/powerpoint/2010/main" val="149982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F94D5-87DA-B512-0E6F-A7842FB30A17}"/>
              </a:ext>
            </a:extLst>
          </p:cNvPr>
          <p:cNvSpPr>
            <a:spLocks noGrp="1"/>
          </p:cNvSpPr>
          <p:nvPr>
            <p:ph idx="1"/>
          </p:nvPr>
        </p:nvSpPr>
        <p:spPr/>
        <p:txBody>
          <a:bodyPr vert="horz" lIns="109728" tIns="109728" rIns="109728" bIns="91440" rtlCol="0" anchor="t">
            <a:normAutofit/>
          </a:bodyPr>
          <a:lstStyle/>
          <a:p>
            <a:r>
              <a:rPr lang="en-US" sz="2400">
                <a:ea typeface="Meiryo"/>
              </a:rPr>
              <a:t>Clicking the Back button will take you to the previous item. Click the Back button now.</a:t>
            </a:r>
          </a:p>
          <a:p>
            <a:endParaRPr lang="en-US">
              <a:ea typeface="Meiryo"/>
            </a:endParaRPr>
          </a:p>
        </p:txBody>
      </p:sp>
      <p:pic>
        <p:nvPicPr>
          <p:cNvPr id="6" name="Picture 5" descr="A close-up of a white background&#10;&#10;AI-generated content may be incorrect.">
            <a:extLst>
              <a:ext uri="{FF2B5EF4-FFF2-40B4-BE49-F238E27FC236}">
                <a16:creationId xmlns:a16="http://schemas.microsoft.com/office/drawing/2014/main" id="{C14E3784-B8D5-5FA0-B812-31165D57BF37}"/>
              </a:ext>
            </a:extLst>
          </p:cNvPr>
          <p:cNvPicPr>
            <a:picLocks noChangeAspect="1"/>
          </p:cNvPicPr>
          <p:nvPr/>
        </p:nvPicPr>
        <p:blipFill>
          <a:blip r:embed="rId2"/>
          <a:stretch>
            <a:fillRect/>
          </a:stretch>
        </p:blipFill>
        <p:spPr>
          <a:xfrm>
            <a:off x="1641383" y="3450430"/>
            <a:ext cx="9067800" cy="1066800"/>
          </a:xfrm>
          <a:prstGeom prst="rect">
            <a:avLst/>
          </a:prstGeom>
        </p:spPr>
      </p:pic>
      <p:sp>
        <p:nvSpPr>
          <p:cNvPr id="8" name="Arrow: Down 7">
            <a:extLst>
              <a:ext uri="{FF2B5EF4-FFF2-40B4-BE49-F238E27FC236}">
                <a16:creationId xmlns:a16="http://schemas.microsoft.com/office/drawing/2014/main" id="{04FC3733-0CBB-F185-E18B-CAD59F249A2C}"/>
              </a:ext>
            </a:extLst>
          </p:cNvPr>
          <p:cNvSpPr/>
          <p:nvPr/>
        </p:nvSpPr>
        <p:spPr>
          <a:xfrm>
            <a:off x="2638703" y="2933254"/>
            <a:ext cx="308658" cy="8681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06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68743-02FB-DBB3-DACC-74C6B6F068DD}"/>
              </a:ext>
            </a:extLst>
          </p:cNvPr>
          <p:cNvSpPr>
            <a:spLocks noGrp="1"/>
          </p:cNvSpPr>
          <p:nvPr>
            <p:ph idx="1"/>
          </p:nvPr>
        </p:nvSpPr>
        <p:spPr/>
        <p:txBody>
          <a:bodyPr vert="horz" lIns="109728" tIns="109728" rIns="109728" bIns="91440" rtlCol="0" anchor="t">
            <a:normAutofit/>
          </a:bodyPr>
          <a:lstStyle/>
          <a:p>
            <a:r>
              <a:rPr lang="en-US" sz="2400">
                <a:ea typeface="Meiryo"/>
              </a:rPr>
              <a:t>Save will exit the test without submitting it. Your answers will be saved. To resume testing, you will need to log in again using your username and password and the Daily Access Code.</a:t>
            </a:r>
          </a:p>
        </p:txBody>
      </p:sp>
      <p:pic>
        <p:nvPicPr>
          <p:cNvPr id="6" name="Picture 5" descr="A close-up of a white background&#10;&#10;AI-generated content may be incorrect.">
            <a:extLst>
              <a:ext uri="{FF2B5EF4-FFF2-40B4-BE49-F238E27FC236}">
                <a16:creationId xmlns:a16="http://schemas.microsoft.com/office/drawing/2014/main" id="{0DAB3249-4560-1EA1-F511-B3BB24896B4E}"/>
              </a:ext>
            </a:extLst>
          </p:cNvPr>
          <p:cNvPicPr>
            <a:picLocks noChangeAspect="1"/>
          </p:cNvPicPr>
          <p:nvPr/>
        </p:nvPicPr>
        <p:blipFill>
          <a:blip r:embed="rId2"/>
          <a:stretch>
            <a:fillRect/>
          </a:stretch>
        </p:blipFill>
        <p:spPr>
          <a:xfrm>
            <a:off x="1562100" y="4262935"/>
            <a:ext cx="9067800" cy="1066800"/>
          </a:xfrm>
          <a:prstGeom prst="rect">
            <a:avLst/>
          </a:prstGeom>
        </p:spPr>
      </p:pic>
      <p:sp>
        <p:nvSpPr>
          <p:cNvPr id="7" name="Arrow: Down 6">
            <a:extLst>
              <a:ext uri="{FF2B5EF4-FFF2-40B4-BE49-F238E27FC236}">
                <a16:creationId xmlns:a16="http://schemas.microsoft.com/office/drawing/2014/main" id="{AD9CF287-571D-5E2A-FC7C-6BD3CB31E325}"/>
              </a:ext>
            </a:extLst>
          </p:cNvPr>
          <p:cNvSpPr/>
          <p:nvPr/>
        </p:nvSpPr>
        <p:spPr>
          <a:xfrm>
            <a:off x="7296257" y="3745163"/>
            <a:ext cx="308658" cy="8681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31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AE1C5F-3191-1A7D-F7ED-88A88E92AAB8}"/>
              </a:ext>
            </a:extLst>
          </p:cNvPr>
          <p:cNvSpPr>
            <a:spLocks noGrp="1"/>
          </p:cNvSpPr>
          <p:nvPr>
            <p:ph idx="1"/>
          </p:nvPr>
        </p:nvSpPr>
        <p:spPr>
          <a:xfrm>
            <a:off x="1280160" y="640080"/>
            <a:ext cx="7717169" cy="5455919"/>
          </a:xfrm>
        </p:spPr>
        <p:txBody>
          <a:bodyPr vert="horz" lIns="109728" tIns="109728" rIns="109728" bIns="91440" rtlCol="0" anchor="t">
            <a:normAutofit/>
          </a:bodyPr>
          <a:lstStyle/>
          <a:p>
            <a:r>
              <a:rPr lang="en-US" sz="2400">
                <a:ea typeface="Meiryo"/>
              </a:rPr>
              <a:t>You can mark any item to go back to later by clicking on the flag icon in the upper right of the screen. Click this flag now. The flag now appears in the number box at the top of the screen.</a:t>
            </a:r>
          </a:p>
        </p:txBody>
      </p:sp>
      <p:pic>
        <p:nvPicPr>
          <p:cNvPr id="2" name="Picture 1" descr="A screenshot of a computer&#10;&#10;AI-generated content may be incorrect.">
            <a:extLst>
              <a:ext uri="{FF2B5EF4-FFF2-40B4-BE49-F238E27FC236}">
                <a16:creationId xmlns:a16="http://schemas.microsoft.com/office/drawing/2014/main" id="{CB15CD47-72AE-2FC9-D61C-8D03EC634911}"/>
              </a:ext>
            </a:extLst>
          </p:cNvPr>
          <p:cNvPicPr>
            <a:picLocks noChangeAspect="1"/>
          </p:cNvPicPr>
          <p:nvPr/>
        </p:nvPicPr>
        <p:blipFill>
          <a:blip r:embed="rId3"/>
          <a:stretch>
            <a:fillRect/>
          </a:stretch>
        </p:blipFill>
        <p:spPr>
          <a:xfrm>
            <a:off x="311947" y="3787682"/>
            <a:ext cx="11573234" cy="2430181"/>
          </a:xfrm>
          <a:prstGeom prst="rect">
            <a:avLst/>
          </a:prstGeom>
        </p:spPr>
      </p:pic>
      <p:sp>
        <p:nvSpPr>
          <p:cNvPr id="6" name="Oval 5">
            <a:extLst>
              <a:ext uri="{FF2B5EF4-FFF2-40B4-BE49-F238E27FC236}">
                <a16:creationId xmlns:a16="http://schemas.microsoft.com/office/drawing/2014/main" id="{E7906F26-69A4-9430-D99D-E07A5AB9835E}"/>
              </a:ext>
            </a:extLst>
          </p:cNvPr>
          <p:cNvSpPr/>
          <p:nvPr/>
        </p:nvSpPr>
        <p:spPr>
          <a:xfrm>
            <a:off x="1701696" y="4233343"/>
            <a:ext cx="365603" cy="310413"/>
          </a:xfrm>
          <a:prstGeom prst="ellipse">
            <a:avLst/>
          </a:prstGeom>
          <a:noFill/>
          <a:ln w="28575"/>
          <a:effectLst>
            <a:outerShdw blurRad="63500" dist="38100" dir="2700000">
              <a:srgbClr val="000000">
                <a:alpha val="40000"/>
              </a:srgbClr>
            </a:outerShdw>
            <a:reflection stA="15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8C42A2-34CA-CFEF-1E98-DB8D4AA06B49}"/>
              </a:ext>
            </a:extLst>
          </p:cNvPr>
          <p:cNvSpPr txBox="1"/>
          <p:nvPr/>
        </p:nvSpPr>
        <p:spPr>
          <a:xfrm>
            <a:off x="2517493" y="5382227"/>
            <a:ext cx="376177"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eiryo"/>
              </a:rPr>
              <a:t>T</a:t>
            </a:r>
            <a:endParaRPr lang="en-US"/>
          </a:p>
        </p:txBody>
      </p:sp>
      <p:sp>
        <p:nvSpPr>
          <p:cNvPr id="4" name="Arrow: Right 3">
            <a:extLst>
              <a:ext uri="{FF2B5EF4-FFF2-40B4-BE49-F238E27FC236}">
                <a16:creationId xmlns:a16="http://schemas.microsoft.com/office/drawing/2014/main" id="{8D6B5E7E-D606-FAF3-9AF1-9345A29DCD19}"/>
              </a:ext>
            </a:extLst>
          </p:cNvPr>
          <p:cNvSpPr/>
          <p:nvPr/>
        </p:nvSpPr>
        <p:spPr>
          <a:xfrm>
            <a:off x="10668000" y="5210148"/>
            <a:ext cx="721894" cy="2750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37CC30B3-1EE9-AE99-1F5D-204F425CA774}"/>
              </a:ext>
            </a:extLst>
          </p:cNvPr>
          <p:cNvSpPr/>
          <p:nvPr/>
        </p:nvSpPr>
        <p:spPr>
          <a:xfrm flipH="1">
            <a:off x="1762125" y="4691062"/>
            <a:ext cx="244077" cy="51792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897862"/>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E55B-5253-AA31-21D0-B2702BEDECA2}"/>
              </a:ext>
            </a:extLst>
          </p:cNvPr>
          <p:cNvSpPr>
            <a:spLocks noGrp="1"/>
          </p:cNvSpPr>
          <p:nvPr>
            <p:ph idx="1"/>
          </p:nvPr>
        </p:nvSpPr>
        <p:spPr>
          <a:xfrm>
            <a:off x="1280160" y="640080"/>
            <a:ext cx="7182372" cy="5455919"/>
          </a:xfrm>
        </p:spPr>
        <p:txBody>
          <a:bodyPr vert="horz" lIns="109728" tIns="109728" rIns="109728" bIns="91440" rtlCol="0" anchor="t">
            <a:noAutofit/>
          </a:bodyPr>
          <a:lstStyle/>
          <a:p>
            <a:r>
              <a:rPr lang="en-US" sz="2400">
                <a:ea typeface="Meiryo"/>
              </a:rPr>
              <a:t>Another way to navigate through the test is by using the question navigation at the top of the screen. Answered questions will show a blue dot; </a:t>
            </a:r>
          </a:p>
        </p:txBody>
      </p:sp>
      <p:pic>
        <p:nvPicPr>
          <p:cNvPr id="6" name="Picture 5" descr="A screenshot of a computer&#10;&#10;AI-generated content may be incorrect.">
            <a:extLst>
              <a:ext uri="{FF2B5EF4-FFF2-40B4-BE49-F238E27FC236}">
                <a16:creationId xmlns:a16="http://schemas.microsoft.com/office/drawing/2014/main" id="{2E44316D-C17C-D2B0-1888-87FB8290364F}"/>
              </a:ext>
            </a:extLst>
          </p:cNvPr>
          <p:cNvPicPr>
            <a:picLocks noChangeAspect="1"/>
          </p:cNvPicPr>
          <p:nvPr/>
        </p:nvPicPr>
        <p:blipFill>
          <a:blip r:embed="rId2"/>
          <a:stretch>
            <a:fillRect/>
          </a:stretch>
        </p:blipFill>
        <p:spPr>
          <a:xfrm>
            <a:off x="311947" y="3431837"/>
            <a:ext cx="11573234" cy="2305166"/>
          </a:xfrm>
          <a:prstGeom prst="rect">
            <a:avLst/>
          </a:prstGeom>
        </p:spPr>
      </p:pic>
      <p:sp>
        <p:nvSpPr>
          <p:cNvPr id="7" name="Arrow: Up 6">
            <a:extLst>
              <a:ext uri="{FF2B5EF4-FFF2-40B4-BE49-F238E27FC236}">
                <a16:creationId xmlns:a16="http://schemas.microsoft.com/office/drawing/2014/main" id="{C84816FC-B296-1D56-7E77-F644982D0ACD}"/>
              </a:ext>
            </a:extLst>
          </p:cNvPr>
          <p:cNvSpPr/>
          <p:nvPr/>
        </p:nvSpPr>
        <p:spPr>
          <a:xfrm>
            <a:off x="3861563" y="4228241"/>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0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31724-1A05-0366-C830-082299C67D20}"/>
              </a:ext>
            </a:extLst>
          </p:cNvPr>
          <p:cNvSpPr>
            <a:spLocks noGrp="1"/>
          </p:cNvSpPr>
          <p:nvPr>
            <p:ph idx="1"/>
          </p:nvPr>
        </p:nvSpPr>
        <p:spPr/>
        <p:txBody>
          <a:bodyPr vert="horz" lIns="109728" tIns="109728" rIns="109728" bIns="91440" rtlCol="0" anchor="t">
            <a:normAutofit/>
          </a:bodyPr>
          <a:lstStyle/>
          <a:p>
            <a:r>
              <a:rPr lang="en-US" sz="2400">
                <a:ea typeface="Meiryo"/>
              </a:rPr>
              <a:t>flagged questions have a red flag below the number; </a:t>
            </a:r>
          </a:p>
        </p:txBody>
      </p:sp>
      <p:pic>
        <p:nvPicPr>
          <p:cNvPr id="6" name="Picture 5" descr="A screenshot of a computer&#10;&#10;AI-generated content may be incorrect.">
            <a:extLst>
              <a:ext uri="{FF2B5EF4-FFF2-40B4-BE49-F238E27FC236}">
                <a16:creationId xmlns:a16="http://schemas.microsoft.com/office/drawing/2014/main" id="{0FB92F31-2FFE-EB1A-5F91-1CF029485E63}"/>
              </a:ext>
            </a:extLst>
          </p:cNvPr>
          <p:cNvPicPr>
            <a:picLocks noChangeAspect="1"/>
          </p:cNvPicPr>
          <p:nvPr/>
        </p:nvPicPr>
        <p:blipFill>
          <a:blip r:embed="rId2"/>
          <a:stretch>
            <a:fillRect/>
          </a:stretch>
        </p:blipFill>
        <p:spPr>
          <a:xfrm>
            <a:off x="311947" y="3431837"/>
            <a:ext cx="11573234" cy="2305166"/>
          </a:xfrm>
          <a:prstGeom prst="rect">
            <a:avLst/>
          </a:prstGeom>
        </p:spPr>
      </p:pic>
      <p:sp>
        <p:nvSpPr>
          <p:cNvPr id="10" name="Arrow: Up 9">
            <a:extLst>
              <a:ext uri="{FF2B5EF4-FFF2-40B4-BE49-F238E27FC236}">
                <a16:creationId xmlns:a16="http://schemas.microsoft.com/office/drawing/2014/main" id="{8A5B87FE-BE01-3518-C10C-4A4684AF8734}"/>
              </a:ext>
            </a:extLst>
          </p:cNvPr>
          <p:cNvSpPr/>
          <p:nvPr/>
        </p:nvSpPr>
        <p:spPr>
          <a:xfrm>
            <a:off x="1787548" y="4262617"/>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459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4A36C-7D23-BDA2-CD90-E34B68DF0F12}"/>
              </a:ext>
            </a:extLst>
          </p:cNvPr>
          <p:cNvSpPr>
            <a:spLocks noGrp="1"/>
          </p:cNvSpPr>
          <p:nvPr>
            <p:ph idx="1"/>
          </p:nvPr>
        </p:nvSpPr>
        <p:spPr>
          <a:xfrm>
            <a:off x="1280160" y="640080"/>
            <a:ext cx="9138040" cy="5455919"/>
          </a:xfrm>
        </p:spPr>
        <p:txBody>
          <a:bodyPr vert="horz" lIns="109728" tIns="109728" rIns="109728" bIns="91440" rtlCol="0" anchor="t">
            <a:normAutofit/>
          </a:bodyPr>
          <a:lstStyle/>
          <a:p>
            <a:r>
              <a:rPr lang="en-US" sz="2400">
                <a:ea typeface="Meiryo"/>
              </a:rPr>
              <a:t>and questions that have not been answered are dark gray. (Notice that you have a flagged question.) Clicking a question number will take you directly to that question on the test.</a:t>
            </a:r>
          </a:p>
          <a:p>
            <a:endParaRPr lang="en-US">
              <a:ea typeface="Meiryo"/>
            </a:endParaRPr>
          </a:p>
          <a:p>
            <a:endParaRPr lang="en-US">
              <a:ea typeface="Meiryo"/>
            </a:endParaRPr>
          </a:p>
        </p:txBody>
      </p:sp>
      <p:pic>
        <p:nvPicPr>
          <p:cNvPr id="6" name="Picture 5" descr="A screenshot of a computer&#10;&#10;AI-generated content may be incorrect.">
            <a:extLst>
              <a:ext uri="{FF2B5EF4-FFF2-40B4-BE49-F238E27FC236}">
                <a16:creationId xmlns:a16="http://schemas.microsoft.com/office/drawing/2014/main" id="{84445E43-91CC-9DA3-4FE3-5B948F17D6E6}"/>
              </a:ext>
            </a:extLst>
          </p:cNvPr>
          <p:cNvPicPr>
            <a:picLocks noChangeAspect="1"/>
          </p:cNvPicPr>
          <p:nvPr/>
        </p:nvPicPr>
        <p:blipFill>
          <a:blip r:embed="rId2"/>
          <a:stretch>
            <a:fillRect/>
          </a:stretch>
        </p:blipFill>
        <p:spPr>
          <a:xfrm>
            <a:off x="380698" y="3437566"/>
            <a:ext cx="11504483" cy="2299437"/>
          </a:xfrm>
          <a:prstGeom prst="rect">
            <a:avLst/>
          </a:prstGeom>
        </p:spPr>
      </p:pic>
      <p:sp>
        <p:nvSpPr>
          <p:cNvPr id="8" name="Arrow: Up 7">
            <a:extLst>
              <a:ext uri="{FF2B5EF4-FFF2-40B4-BE49-F238E27FC236}">
                <a16:creationId xmlns:a16="http://schemas.microsoft.com/office/drawing/2014/main" id="{16EE2552-6BC3-6E7D-899F-4B25C5BB4448}"/>
              </a:ext>
            </a:extLst>
          </p:cNvPr>
          <p:cNvSpPr/>
          <p:nvPr/>
        </p:nvSpPr>
        <p:spPr>
          <a:xfrm>
            <a:off x="1277639" y="4285534"/>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4F228C5-72E3-42C2-6E60-25FC2AFAFE30}"/>
              </a:ext>
            </a:extLst>
          </p:cNvPr>
          <p:cNvSpPr/>
          <p:nvPr/>
        </p:nvSpPr>
        <p:spPr>
          <a:xfrm>
            <a:off x="1736072" y="3889584"/>
            <a:ext cx="365603" cy="310413"/>
          </a:xfrm>
          <a:prstGeom prst="ellipse">
            <a:avLst/>
          </a:prstGeom>
          <a:noFill/>
          <a:ln w="28575"/>
          <a:effectLst>
            <a:outerShdw blurRad="63500" dist="38100" dir="2700000">
              <a:srgbClr val="000000">
                <a:alpha val="40000"/>
              </a:srgbClr>
            </a:outerShdw>
            <a:reflection stA="15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241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06AF4-AE70-2916-2A63-7D0540A6972F}"/>
              </a:ext>
            </a:extLst>
          </p:cNvPr>
          <p:cNvSpPr>
            <a:spLocks noGrp="1"/>
          </p:cNvSpPr>
          <p:nvPr>
            <p:ph idx="1"/>
          </p:nvPr>
        </p:nvSpPr>
        <p:spPr>
          <a:xfrm>
            <a:off x="1280160" y="640080"/>
            <a:ext cx="9126582" cy="5455919"/>
          </a:xfrm>
        </p:spPr>
        <p:txBody>
          <a:bodyPr vert="horz" lIns="109728" tIns="109728" rIns="109728" bIns="91440" rtlCol="0" anchor="t">
            <a:normAutofit/>
          </a:bodyPr>
          <a:lstStyle/>
          <a:p>
            <a:r>
              <a:rPr lang="en-US" sz="2400">
                <a:ea typeface="Meiryo"/>
              </a:rPr>
              <a:t>On the left side of the screen is your Toolbox. Click the arrow to show the tools in the Toolbox. There are several tools available to use on this test. Click on the arrow again to hide the tools.</a:t>
            </a:r>
          </a:p>
        </p:txBody>
      </p:sp>
      <p:pic>
        <p:nvPicPr>
          <p:cNvPr id="5" name="Picture 4" descr="A screenshot of a toolbox&#10;&#10;AI-generated content may be incorrect.">
            <a:extLst>
              <a:ext uri="{FF2B5EF4-FFF2-40B4-BE49-F238E27FC236}">
                <a16:creationId xmlns:a16="http://schemas.microsoft.com/office/drawing/2014/main" id="{969B10DE-0A94-F518-8C6A-3973493303D8}"/>
              </a:ext>
            </a:extLst>
          </p:cNvPr>
          <p:cNvPicPr>
            <a:picLocks noChangeAspect="1"/>
          </p:cNvPicPr>
          <p:nvPr/>
        </p:nvPicPr>
        <p:blipFill>
          <a:blip r:embed="rId2"/>
          <a:stretch>
            <a:fillRect/>
          </a:stretch>
        </p:blipFill>
        <p:spPr>
          <a:xfrm>
            <a:off x="2912046" y="2863357"/>
            <a:ext cx="6362179" cy="3787518"/>
          </a:xfrm>
          <a:prstGeom prst="rect">
            <a:avLst/>
          </a:prstGeom>
        </p:spPr>
      </p:pic>
    </p:spTree>
    <p:extLst>
      <p:ext uri="{BB962C8B-B14F-4D97-AF65-F5344CB8AC3E}">
        <p14:creationId xmlns:p14="http://schemas.microsoft.com/office/powerpoint/2010/main" val="1441301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8C966-F9FD-2F55-2303-48B3039ABF26}"/>
              </a:ext>
            </a:extLst>
          </p:cNvPr>
          <p:cNvSpPr>
            <a:spLocks noGrp="1"/>
          </p:cNvSpPr>
          <p:nvPr>
            <p:ph idx="1"/>
          </p:nvPr>
        </p:nvSpPr>
        <p:spPr/>
        <p:txBody>
          <a:bodyPr vert="horz" lIns="109728" tIns="109728" rIns="109728" bIns="91440" rtlCol="0" anchor="t">
            <a:normAutofit/>
          </a:bodyPr>
          <a:lstStyle/>
          <a:p>
            <a:r>
              <a:rPr lang="en-US" sz="2400">
                <a:ea typeface="Meiryo"/>
              </a:rPr>
              <a:t>Once you have answered the last question, click Review/End to be taken to the review page. </a:t>
            </a:r>
          </a:p>
        </p:txBody>
      </p:sp>
      <p:pic>
        <p:nvPicPr>
          <p:cNvPr id="7" name="Picture 6" descr="A white rectangular sign with black text&#10;&#10;AI-generated content may be incorrect.">
            <a:extLst>
              <a:ext uri="{FF2B5EF4-FFF2-40B4-BE49-F238E27FC236}">
                <a16:creationId xmlns:a16="http://schemas.microsoft.com/office/drawing/2014/main" id="{D3690589-C07B-299B-1665-63EFADF4AC00}"/>
              </a:ext>
            </a:extLst>
          </p:cNvPr>
          <p:cNvPicPr>
            <a:picLocks noChangeAspect="1"/>
          </p:cNvPicPr>
          <p:nvPr/>
        </p:nvPicPr>
        <p:blipFill>
          <a:blip r:embed="rId2"/>
          <a:stretch>
            <a:fillRect/>
          </a:stretch>
        </p:blipFill>
        <p:spPr>
          <a:xfrm>
            <a:off x="8868619" y="638778"/>
            <a:ext cx="2209800" cy="1104900"/>
          </a:xfrm>
          <a:prstGeom prst="rect">
            <a:avLst/>
          </a:prstGeom>
        </p:spPr>
      </p:pic>
      <p:sp>
        <p:nvSpPr>
          <p:cNvPr id="4" name="Arrow: Up 3">
            <a:extLst>
              <a:ext uri="{FF2B5EF4-FFF2-40B4-BE49-F238E27FC236}">
                <a16:creationId xmlns:a16="http://schemas.microsoft.com/office/drawing/2014/main" id="{C2340B91-32E2-91D6-772F-1937081A6B1C}"/>
              </a:ext>
            </a:extLst>
          </p:cNvPr>
          <p:cNvSpPr/>
          <p:nvPr/>
        </p:nvSpPr>
        <p:spPr>
          <a:xfrm>
            <a:off x="9854436" y="1495354"/>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651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39983-4AE8-CD36-7006-3927F8E8F36B}"/>
              </a:ext>
            </a:extLst>
          </p:cNvPr>
          <p:cNvSpPr>
            <a:spLocks noGrp="1"/>
          </p:cNvSpPr>
          <p:nvPr>
            <p:ph idx="1"/>
          </p:nvPr>
        </p:nvSpPr>
        <p:spPr/>
        <p:txBody>
          <a:bodyPr vert="horz" lIns="109728" tIns="109728" rIns="109728" bIns="91440" rtlCol="0" anchor="t">
            <a:normAutofit/>
          </a:bodyPr>
          <a:lstStyle/>
          <a:p>
            <a:r>
              <a:rPr lang="en-US" sz="2400">
                <a:ea typeface="Meiryo"/>
              </a:rPr>
              <a:t>Here you will be able to make sure you have answered every question and review any question that you have flagged. When you have answered all questions, you will click End. You may click any question to return directly to that specific question or click Go Back to go back to the last question in the test.</a:t>
            </a:r>
          </a:p>
          <a:p>
            <a:endParaRPr lang="en-US">
              <a:ea typeface="Meiryo"/>
            </a:endParaRPr>
          </a:p>
        </p:txBody>
      </p:sp>
      <p:pic>
        <p:nvPicPr>
          <p:cNvPr id="6" name="Picture 5" descr="A screenshot of a test&#10;&#10;AI-generated content may be incorrect.">
            <a:extLst>
              <a:ext uri="{FF2B5EF4-FFF2-40B4-BE49-F238E27FC236}">
                <a16:creationId xmlns:a16="http://schemas.microsoft.com/office/drawing/2014/main" id="{95CC5BF9-88DF-7D74-489D-E4B946BA9399}"/>
              </a:ext>
            </a:extLst>
          </p:cNvPr>
          <p:cNvPicPr>
            <a:picLocks noChangeAspect="1"/>
          </p:cNvPicPr>
          <p:nvPr/>
        </p:nvPicPr>
        <p:blipFill>
          <a:blip r:embed="rId2"/>
          <a:stretch>
            <a:fillRect/>
          </a:stretch>
        </p:blipFill>
        <p:spPr>
          <a:xfrm>
            <a:off x="8322928" y="1062334"/>
            <a:ext cx="3494059" cy="3343516"/>
          </a:xfrm>
          <a:prstGeom prst="rect">
            <a:avLst/>
          </a:prstGeom>
        </p:spPr>
      </p:pic>
    </p:spTree>
    <p:extLst>
      <p:ext uri="{BB962C8B-B14F-4D97-AF65-F5344CB8AC3E}">
        <p14:creationId xmlns:p14="http://schemas.microsoft.com/office/powerpoint/2010/main" val="3160491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01A57-9647-B0E1-82A6-41B3B3694B4A}"/>
              </a:ext>
            </a:extLst>
          </p:cNvPr>
          <p:cNvSpPr>
            <a:spLocks noGrp="1"/>
          </p:cNvSpPr>
          <p:nvPr>
            <p:ph idx="1"/>
          </p:nvPr>
        </p:nvSpPr>
        <p:spPr>
          <a:xfrm>
            <a:off x="1280160" y="640080"/>
            <a:ext cx="7917695" cy="5421544"/>
          </a:xfrm>
        </p:spPr>
        <p:txBody>
          <a:bodyPr vert="horz" lIns="109728" tIns="109728" rIns="109728" bIns="91440" rtlCol="0" anchor="t">
            <a:normAutofit/>
          </a:bodyPr>
          <a:lstStyle/>
          <a:p>
            <a:r>
              <a:rPr lang="en-US" sz="2400">
                <a:ea typeface="Meiryo"/>
              </a:rPr>
              <a:t>Click on Question 1. Now click the flag to remove it.</a:t>
            </a:r>
          </a:p>
          <a:p>
            <a:r>
              <a:rPr lang="en-US" sz="2400">
                <a:ea typeface="Meiryo"/>
              </a:rPr>
              <a:t>Are there any questions about available tools and navigation?</a:t>
            </a:r>
          </a:p>
        </p:txBody>
      </p:sp>
      <p:pic>
        <p:nvPicPr>
          <p:cNvPr id="5" name="Picture 4" descr="A black and red rectangular button with a white arrow and a red and black flag&#10;&#10;AI-generated content may be incorrect.">
            <a:extLst>
              <a:ext uri="{FF2B5EF4-FFF2-40B4-BE49-F238E27FC236}">
                <a16:creationId xmlns:a16="http://schemas.microsoft.com/office/drawing/2014/main" id="{02DB9B8E-44C8-2883-AC51-B6F4C28C86AC}"/>
              </a:ext>
            </a:extLst>
          </p:cNvPr>
          <p:cNvPicPr>
            <a:picLocks noChangeAspect="1"/>
          </p:cNvPicPr>
          <p:nvPr/>
        </p:nvPicPr>
        <p:blipFill>
          <a:blip r:embed="rId2"/>
          <a:srcRect l="1250" t="-5212" r="-1562" b="5212"/>
          <a:stretch>
            <a:fillRect/>
          </a:stretch>
        </p:blipFill>
        <p:spPr>
          <a:xfrm>
            <a:off x="1280329" y="4203505"/>
            <a:ext cx="1914190" cy="1829830"/>
          </a:xfrm>
          <a:prstGeom prst="rect">
            <a:avLst/>
          </a:prstGeom>
          <a:ln>
            <a:solidFill>
              <a:schemeClr val="tx1"/>
            </a:solidFill>
          </a:ln>
        </p:spPr>
      </p:pic>
      <p:pic>
        <p:nvPicPr>
          <p:cNvPr id="6" name="Picture 5" descr="A close up of a computer screen&#10;&#10;AI-generated content may be incorrect.">
            <a:extLst>
              <a:ext uri="{FF2B5EF4-FFF2-40B4-BE49-F238E27FC236}">
                <a16:creationId xmlns:a16="http://schemas.microsoft.com/office/drawing/2014/main" id="{3AF2B23C-57CC-A7E5-A6C4-6A4F88EA056D}"/>
              </a:ext>
            </a:extLst>
          </p:cNvPr>
          <p:cNvPicPr>
            <a:picLocks noChangeAspect="1"/>
          </p:cNvPicPr>
          <p:nvPr/>
        </p:nvPicPr>
        <p:blipFill>
          <a:blip r:embed="rId3"/>
          <a:srcRect l="1770" t="-3165" r="2950" b="3164"/>
          <a:stretch>
            <a:fillRect/>
          </a:stretch>
        </p:blipFill>
        <p:spPr>
          <a:xfrm>
            <a:off x="5256612" y="4214844"/>
            <a:ext cx="1925825" cy="1882335"/>
          </a:xfrm>
          <a:prstGeom prst="rect">
            <a:avLst/>
          </a:prstGeom>
          <a:ln>
            <a:solidFill>
              <a:schemeClr val="tx1"/>
            </a:solidFill>
          </a:ln>
        </p:spPr>
      </p:pic>
      <p:pic>
        <p:nvPicPr>
          <p:cNvPr id="7" name="Picture 6" descr="A black and white rectangular object with a white square and a white square with a black arrow&#10;&#10;AI-generated content may be incorrect.">
            <a:extLst>
              <a:ext uri="{FF2B5EF4-FFF2-40B4-BE49-F238E27FC236}">
                <a16:creationId xmlns:a16="http://schemas.microsoft.com/office/drawing/2014/main" id="{15B88206-AEEE-28A9-6489-BD21A1A3B1AB}"/>
              </a:ext>
            </a:extLst>
          </p:cNvPr>
          <p:cNvPicPr>
            <a:picLocks noChangeAspect="1"/>
          </p:cNvPicPr>
          <p:nvPr/>
        </p:nvPicPr>
        <p:blipFill>
          <a:blip r:embed="rId4"/>
          <a:srcRect l="7975" t="2169" r="1190" b="-1662"/>
          <a:stretch>
            <a:fillRect/>
          </a:stretch>
        </p:blipFill>
        <p:spPr>
          <a:xfrm>
            <a:off x="9213113" y="4204832"/>
            <a:ext cx="1813805" cy="2001791"/>
          </a:xfrm>
          <a:prstGeom prst="rect">
            <a:avLst/>
          </a:prstGeom>
          <a:ln>
            <a:solidFill>
              <a:schemeClr val="tx1"/>
            </a:solidFill>
          </a:ln>
        </p:spPr>
      </p:pic>
      <p:sp>
        <p:nvSpPr>
          <p:cNvPr id="8" name="Arrow: Right 7">
            <a:extLst>
              <a:ext uri="{FF2B5EF4-FFF2-40B4-BE49-F238E27FC236}">
                <a16:creationId xmlns:a16="http://schemas.microsoft.com/office/drawing/2014/main" id="{C9FA834A-0D69-A4AB-6129-DBB293EC83BD}"/>
              </a:ext>
            </a:extLst>
          </p:cNvPr>
          <p:cNvSpPr/>
          <p:nvPr/>
        </p:nvSpPr>
        <p:spPr>
          <a:xfrm>
            <a:off x="3397501" y="4780134"/>
            <a:ext cx="1591518" cy="3375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0330267-B8CC-EF55-EF6D-230E836BF355}"/>
              </a:ext>
            </a:extLst>
          </p:cNvPr>
          <p:cNvSpPr/>
          <p:nvPr/>
        </p:nvSpPr>
        <p:spPr>
          <a:xfrm>
            <a:off x="7455724" y="4780133"/>
            <a:ext cx="1591518" cy="3375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071F1698-2144-D038-ACA5-2CB5D9620EEB}"/>
              </a:ext>
            </a:extLst>
          </p:cNvPr>
          <p:cNvSpPr txBox="1"/>
          <p:nvPr/>
        </p:nvSpPr>
        <p:spPr>
          <a:xfrm>
            <a:off x="433137" y="548751"/>
            <a:ext cx="6058184" cy="5954043"/>
          </a:xfrm>
          <a:prstGeom prst="rect">
            <a:avLst/>
          </a:prstGeom>
        </p:spPr>
        <p:txBody>
          <a:bodyPr vert="horz" lIns="109728" tIns="109728" rIns="109728" bIns="91440" rtlCol="0" anchor="t">
            <a:normAutofit lnSpcReduction="10000"/>
          </a:bodyPr>
          <a:lstStyle/>
          <a:p>
            <a:pPr>
              <a:lnSpc>
                <a:spcPct val="140000"/>
              </a:lnSpc>
              <a:spcBef>
                <a:spcPts val="930"/>
              </a:spcBef>
            </a:pPr>
            <a:r>
              <a:rPr lang="en-US" sz="2400" spc="150">
                <a:solidFill>
                  <a:schemeClr val="tx1">
                    <a:lumMod val="75000"/>
                    <a:lumOff val="25000"/>
                  </a:schemeClr>
                </a:solidFill>
                <a:ea typeface="Meiryo"/>
              </a:rPr>
              <a:t>You are not allowed to have a cell phone or other electronic device during testing.</a:t>
            </a:r>
          </a:p>
          <a:p>
            <a:pPr>
              <a:lnSpc>
                <a:spcPct val="140000"/>
              </a:lnSpc>
              <a:spcBef>
                <a:spcPts val="930"/>
              </a:spcBef>
            </a:pPr>
            <a:r>
              <a:rPr lang="en-US" sz="2400" spc="150">
                <a:solidFill>
                  <a:schemeClr val="tx1">
                    <a:lumMod val="75000"/>
                    <a:lumOff val="25000"/>
                  </a:schemeClr>
                </a:solidFill>
                <a:ea typeface="Meiryo"/>
              </a:rPr>
              <a:t>If you have a cell phone or an electronic device in your possession, turn it off now and raise your hand.</a:t>
            </a:r>
          </a:p>
          <a:p>
            <a:pPr>
              <a:lnSpc>
                <a:spcPct val="140000"/>
              </a:lnSpc>
              <a:spcBef>
                <a:spcPts val="930"/>
              </a:spcBef>
            </a:pPr>
            <a:r>
              <a:rPr lang="en-US" sz="2400" spc="150">
                <a:solidFill>
                  <a:schemeClr val="tx1">
                    <a:lumMod val="75000"/>
                    <a:lumOff val="25000"/>
                  </a:schemeClr>
                </a:solidFill>
                <a:ea typeface="Meiryo"/>
              </a:rPr>
              <a:t>If a cell phone or other electronic device is discovered during testing, it will be confiscated and subject to search.</a:t>
            </a:r>
          </a:p>
        </p:txBody>
      </p:sp>
      <p:sp>
        <p:nvSpPr>
          <p:cNvPr id="16" name="Freeform: Shape 15">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 name="Picture 1" descr="A phone with a red circle around it&#10;&#10;AI-generated content may be incorrect.">
            <a:extLst>
              <a:ext uri="{FF2B5EF4-FFF2-40B4-BE49-F238E27FC236}">
                <a16:creationId xmlns:a16="http://schemas.microsoft.com/office/drawing/2014/main" id="{E533A459-A860-AEE7-50FF-BBCA3BCE1D54}"/>
              </a:ext>
            </a:extLst>
          </p:cNvPr>
          <p:cNvPicPr>
            <a:picLocks noChangeAspect="1"/>
          </p:cNvPicPr>
          <p:nvPr/>
        </p:nvPicPr>
        <p:blipFill>
          <a:blip r:embed="rId3">
            <a:extLst>
              <a:ext uri="{837473B0-CC2E-450A-ABE3-18F120FF3D39}">
                <a1611:picAttrSrcUrl xmlns:a1611="http://schemas.microsoft.com/office/drawing/2016/11/main" r:id="rId4"/>
              </a:ext>
            </a:extLst>
          </a:blip>
          <a:srcRect t="5000" b="5094"/>
          <a:stretch>
            <a:fillRect/>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3430495541"/>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B0354-7973-4920-20D8-60BDB9ABC394}"/>
              </a:ext>
            </a:extLst>
          </p:cNvPr>
          <p:cNvSpPr>
            <a:spLocks noGrp="1"/>
          </p:cNvSpPr>
          <p:nvPr>
            <p:ph idx="1"/>
          </p:nvPr>
        </p:nvSpPr>
        <p:spPr>
          <a:xfrm>
            <a:off x="1280160" y="640080"/>
            <a:ext cx="8618583" cy="5455919"/>
          </a:xfrm>
        </p:spPr>
        <p:txBody>
          <a:bodyPr vert="horz" lIns="109728" tIns="109728" rIns="109728" bIns="91440" rtlCol="0" anchor="t">
            <a:normAutofit/>
          </a:bodyPr>
          <a:lstStyle/>
          <a:p>
            <a:r>
              <a:rPr lang="en-US" sz="2400">
                <a:ea typeface="Meiryo"/>
              </a:rPr>
              <a:t>Begin with the first question in Session ___. Work until you reach the end of this session.</a:t>
            </a:r>
          </a:p>
          <a:p>
            <a:r>
              <a:rPr lang="en-US" sz="2400">
                <a:ea typeface="Meiryo"/>
              </a:rPr>
              <a:t>You may go back to any of the questions in this session to review your answers. Does everyone understand what to do?</a:t>
            </a:r>
          </a:p>
        </p:txBody>
      </p:sp>
    </p:spTree>
    <p:extLst>
      <p:ext uri="{BB962C8B-B14F-4D97-AF65-F5344CB8AC3E}">
        <p14:creationId xmlns:p14="http://schemas.microsoft.com/office/powerpoint/2010/main" val="4068537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1AAAE-F96F-3C0A-A161-D1143EC3539E}"/>
              </a:ext>
            </a:extLst>
          </p:cNvPr>
          <p:cNvSpPr>
            <a:spLocks noGrp="1"/>
          </p:cNvSpPr>
          <p:nvPr>
            <p:ph idx="1"/>
          </p:nvPr>
        </p:nvSpPr>
        <p:spPr/>
        <p:txBody>
          <a:bodyPr vert="horz" lIns="109728" tIns="109728" rIns="109728" bIns="91440" rtlCol="0" anchor="t">
            <a:normAutofit/>
          </a:bodyPr>
          <a:lstStyle/>
          <a:p>
            <a:r>
              <a:rPr lang="en-US" sz="2400">
                <a:ea typeface="Meiryo"/>
              </a:rPr>
              <a:t>You will have as much time as you need to answer the questions in this session. If you are not sure about the answer to a question, do the best you can.</a:t>
            </a:r>
          </a:p>
          <a:p>
            <a:endParaRPr lang="en-US">
              <a:ea typeface="Meiryo"/>
            </a:endParaRPr>
          </a:p>
        </p:txBody>
      </p:sp>
    </p:spTree>
    <p:extLst>
      <p:ext uri="{BB962C8B-B14F-4D97-AF65-F5344CB8AC3E}">
        <p14:creationId xmlns:p14="http://schemas.microsoft.com/office/powerpoint/2010/main" val="4144337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99CD2-162C-3B40-186A-CC6A3FDC391B}"/>
              </a:ext>
            </a:extLst>
          </p:cNvPr>
          <p:cNvSpPr>
            <a:spLocks noGrp="1"/>
          </p:cNvSpPr>
          <p:nvPr>
            <p:ph idx="1"/>
          </p:nvPr>
        </p:nvSpPr>
        <p:spPr/>
        <p:txBody>
          <a:bodyPr vert="horz" lIns="109728" tIns="109728" rIns="109728" bIns="91440" rtlCol="0" anchor="t">
            <a:normAutofit/>
          </a:bodyPr>
          <a:lstStyle/>
          <a:p>
            <a:r>
              <a:rPr lang="en-US" sz="2400">
                <a:ea typeface="Meiryo"/>
              </a:rPr>
              <a:t>When you have answered the last question, click the Review/End button. Raise your hand and I will check your screen to make sure that you have completed all the test questions.</a:t>
            </a:r>
          </a:p>
          <a:p>
            <a:r>
              <a:rPr lang="en-US" sz="2400">
                <a:ea typeface="Meiryo"/>
              </a:rPr>
              <a:t>Are there any questions?</a:t>
            </a:r>
          </a:p>
          <a:p>
            <a:r>
              <a:rPr lang="en-US" sz="2400">
                <a:ea typeface="Meiryo"/>
              </a:rPr>
              <a:t>You may begin.</a:t>
            </a:r>
          </a:p>
        </p:txBody>
      </p:sp>
      <p:pic>
        <p:nvPicPr>
          <p:cNvPr id="6" name="Picture 5" descr="A white rectangular sign with black text&#10;&#10;AI-generated content may be incorrect.">
            <a:extLst>
              <a:ext uri="{FF2B5EF4-FFF2-40B4-BE49-F238E27FC236}">
                <a16:creationId xmlns:a16="http://schemas.microsoft.com/office/drawing/2014/main" id="{B0685F3E-DC52-E927-4DD0-BB4A4B5C8D14}"/>
              </a:ext>
            </a:extLst>
          </p:cNvPr>
          <p:cNvPicPr>
            <a:picLocks noChangeAspect="1"/>
          </p:cNvPicPr>
          <p:nvPr/>
        </p:nvPicPr>
        <p:blipFill>
          <a:blip r:embed="rId2"/>
          <a:stretch>
            <a:fillRect/>
          </a:stretch>
        </p:blipFill>
        <p:spPr>
          <a:xfrm>
            <a:off x="9061531" y="923322"/>
            <a:ext cx="2209800" cy="1104900"/>
          </a:xfrm>
          <a:prstGeom prst="rect">
            <a:avLst/>
          </a:prstGeom>
        </p:spPr>
      </p:pic>
      <p:sp>
        <p:nvSpPr>
          <p:cNvPr id="4" name="Arrow: Up 3">
            <a:extLst>
              <a:ext uri="{FF2B5EF4-FFF2-40B4-BE49-F238E27FC236}">
                <a16:creationId xmlns:a16="http://schemas.microsoft.com/office/drawing/2014/main" id="{F2EC78A0-3461-D1F6-3A2E-0113E89B91FE}"/>
              </a:ext>
            </a:extLst>
          </p:cNvPr>
          <p:cNvSpPr/>
          <p:nvPr/>
        </p:nvSpPr>
        <p:spPr>
          <a:xfrm>
            <a:off x="10043504" y="1810466"/>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727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4AC2B-0766-CF0F-0D4E-C1339DE6ABD7}"/>
              </a:ext>
            </a:extLst>
          </p:cNvPr>
          <p:cNvSpPr>
            <a:spLocks noGrp="1"/>
          </p:cNvSpPr>
          <p:nvPr>
            <p:ph idx="1"/>
          </p:nvPr>
        </p:nvSpPr>
        <p:spPr>
          <a:xfrm>
            <a:off x="1280160" y="330697"/>
            <a:ext cx="7144236" cy="6200730"/>
          </a:xfrm>
        </p:spPr>
        <p:txBody>
          <a:bodyPr vert="horz" lIns="109728" tIns="109728" rIns="109728" bIns="91440" rtlCol="0" anchor="t">
            <a:noAutofit/>
          </a:bodyPr>
          <a:lstStyle/>
          <a:p>
            <a:r>
              <a:rPr lang="en-US" sz="2400" i="1">
                <a:ea typeface="Meiryo"/>
              </a:rPr>
              <a:t>(After Testing:)</a:t>
            </a:r>
          </a:p>
          <a:p>
            <a:r>
              <a:rPr lang="en-US" sz="2400">
                <a:ea typeface="Meiryo"/>
              </a:rPr>
              <a:t>If you have not finished, you may have additional time to complete the test. Raise your hand if you need additional time.</a:t>
            </a:r>
          </a:p>
          <a:p>
            <a:r>
              <a:rPr lang="en-US" sz="2400">
                <a:ea typeface="Meiryo"/>
              </a:rPr>
              <a:t>Now click Close Kite in the upper-right corner.</a:t>
            </a:r>
          </a:p>
          <a:p>
            <a:r>
              <a:rPr lang="en-US" sz="2400">
                <a:ea typeface="Meiryo"/>
              </a:rPr>
              <a:t>This completes Session ___. Please wait quietly at your seat while I collect the scratch paper, pencils, and your login information.</a:t>
            </a:r>
          </a:p>
        </p:txBody>
      </p:sp>
      <p:pic>
        <p:nvPicPr>
          <p:cNvPr id="5" name="Picture 4" descr="A screenshot of a computer&#10;&#10;AI-generated content may be incorrect.">
            <a:extLst>
              <a:ext uri="{FF2B5EF4-FFF2-40B4-BE49-F238E27FC236}">
                <a16:creationId xmlns:a16="http://schemas.microsoft.com/office/drawing/2014/main" id="{C980AC7E-87FC-950D-7510-6D08C5EF4EB7}"/>
              </a:ext>
            </a:extLst>
          </p:cNvPr>
          <p:cNvPicPr>
            <a:picLocks noChangeAspect="1"/>
          </p:cNvPicPr>
          <p:nvPr/>
        </p:nvPicPr>
        <p:blipFill>
          <a:blip r:embed="rId2"/>
          <a:stretch>
            <a:fillRect/>
          </a:stretch>
        </p:blipFill>
        <p:spPr>
          <a:xfrm>
            <a:off x="8425240" y="2423105"/>
            <a:ext cx="3432121" cy="2016357"/>
          </a:xfrm>
          <a:prstGeom prst="rect">
            <a:avLst/>
          </a:prstGeom>
        </p:spPr>
      </p:pic>
      <p:sp>
        <p:nvSpPr>
          <p:cNvPr id="2" name="Arrow: Down 1">
            <a:extLst>
              <a:ext uri="{FF2B5EF4-FFF2-40B4-BE49-F238E27FC236}">
                <a16:creationId xmlns:a16="http://schemas.microsoft.com/office/drawing/2014/main" id="{90A9FAC9-53FE-DE23-30A8-DE87D0221E10}"/>
              </a:ext>
            </a:extLst>
          </p:cNvPr>
          <p:cNvSpPr/>
          <p:nvPr/>
        </p:nvSpPr>
        <p:spPr>
          <a:xfrm>
            <a:off x="11345217" y="1884558"/>
            <a:ext cx="221848" cy="69448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90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C46E9-6910-625E-BEB7-13C616F4A666}"/>
              </a:ext>
            </a:extLst>
          </p:cNvPr>
          <p:cNvSpPr>
            <a:spLocks noGrp="1"/>
          </p:cNvSpPr>
          <p:nvPr>
            <p:ph idx="1"/>
          </p:nvPr>
        </p:nvSpPr>
        <p:spPr/>
        <p:txBody>
          <a:bodyPr vert="horz" lIns="109728" tIns="109728" rIns="109728" bIns="91440" rtlCol="0" anchor="t">
            <a:normAutofit/>
          </a:bodyPr>
          <a:lstStyle/>
          <a:p>
            <a:r>
              <a:rPr lang="en-US" sz="2400">
                <a:ea typeface="Meiryo"/>
              </a:rPr>
              <a:t>Do not touch the computers until you are instructed to do so. In this session, you will answer some questions by selecting your responses on the computer screen. You may work out problems on scratch paper.</a:t>
            </a:r>
            <a:r>
              <a:rPr lang="en-US">
                <a:ea typeface="Meiryo"/>
              </a:rPr>
              <a:t> </a:t>
            </a:r>
            <a:endParaRPr lang="en-US"/>
          </a:p>
        </p:txBody>
      </p:sp>
      <p:pic>
        <p:nvPicPr>
          <p:cNvPr id="5" name="Graphic 4" descr="Graph and note paper pads with pencil">
            <a:extLst>
              <a:ext uri="{FF2B5EF4-FFF2-40B4-BE49-F238E27FC236}">
                <a16:creationId xmlns:a16="http://schemas.microsoft.com/office/drawing/2014/main" id="{DEA54F1E-5844-0743-1DFB-90ABCB46213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74145" y="2686243"/>
            <a:ext cx="4320439" cy="3810728"/>
          </a:xfrm>
          <a:prstGeom prst="rect">
            <a:avLst/>
          </a:prstGeom>
        </p:spPr>
      </p:pic>
      <p:pic>
        <p:nvPicPr>
          <p:cNvPr id="2" name="Graphic 1" descr="Monitor with solid fill">
            <a:extLst>
              <a:ext uri="{FF2B5EF4-FFF2-40B4-BE49-F238E27FC236}">
                <a16:creationId xmlns:a16="http://schemas.microsoft.com/office/drawing/2014/main" id="{C1712B70-74C0-1AB7-C75A-232AD4FA56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44094" y="399334"/>
            <a:ext cx="2581632" cy="2575903"/>
          </a:xfrm>
          <a:prstGeom prst="rect">
            <a:avLst/>
          </a:prstGeom>
        </p:spPr>
      </p:pic>
    </p:spTree>
    <p:extLst>
      <p:ext uri="{BB962C8B-B14F-4D97-AF65-F5344CB8AC3E}">
        <p14:creationId xmlns:p14="http://schemas.microsoft.com/office/powerpoint/2010/main" val="136486660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F934B-9266-6B11-E1C2-6B7984EBE016}"/>
              </a:ext>
            </a:extLst>
          </p:cNvPr>
          <p:cNvSpPr>
            <a:spLocks noGrp="1"/>
          </p:cNvSpPr>
          <p:nvPr>
            <p:ph idx="1"/>
          </p:nvPr>
        </p:nvSpPr>
        <p:spPr/>
        <p:txBody>
          <a:bodyPr vert="horz" lIns="109728" tIns="109728" rIns="109728" bIns="91440" rtlCol="0" anchor="t">
            <a:normAutofit/>
          </a:bodyPr>
          <a:lstStyle/>
          <a:p>
            <a:r>
              <a:rPr lang="en-US" sz="2400">
                <a:ea typeface="Meiryo"/>
              </a:rPr>
              <a:t>You will answer other questions by writing your answers in the boxes provided on your screen. Some questions have two or more parts. Be sure to answer all parts.</a:t>
            </a:r>
          </a:p>
          <a:p>
            <a:endParaRPr lang="en-US">
              <a:ea typeface="Meiryo"/>
            </a:endParaRPr>
          </a:p>
        </p:txBody>
      </p:sp>
      <p:pic>
        <p:nvPicPr>
          <p:cNvPr id="2" name="Picture 1" descr="A screenshot of a questionnaire&#10;&#10;AI-generated content may be incorrect.">
            <a:extLst>
              <a:ext uri="{FF2B5EF4-FFF2-40B4-BE49-F238E27FC236}">
                <a16:creationId xmlns:a16="http://schemas.microsoft.com/office/drawing/2014/main" id="{3E6DBECD-A979-F26D-EE41-D8B1404963E8}"/>
              </a:ext>
            </a:extLst>
          </p:cNvPr>
          <p:cNvPicPr>
            <a:picLocks noChangeAspect="1"/>
          </p:cNvPicPr>
          <p:nvPr/>
        </p:nvPicPr>
        <p:blipFill>
          <a:blip r:embed="rId2"/>
          <a:stretch>
            <a:fillRect/>
          </a:stretch>
        </p:blipFill>
        <p:spPr>
          <a:xfrm>
            <a:off x="8118001" y="641683"/>
            <a:ext cx="3547351" cy="4039174"/>
          </a:xfrm>
          <a:prstGeom prst="rect">
            <a:avLst/>
          </a:prstGeom>
        </p:spPr>
      </p:pic>
    </p:spTree>
    <p:extLst>
      <p:ext uri="{BB962C8B-B14F-4D97-AF65-F5344CB8AC3E}">
        <p14:creationId xmlns:p14="http://schemas.microsoft.com/office/powerpoint/2010/main" val="322775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757E6-A268-53DE-2175-7B84B54D5DE7}"/>
              </a:ext>
            </a:extLst>
          </p:cNvPr>
          <p:cNvSpPr>
            <a:spLocks noGrp="1"/>
          </p:cNvSpPr>
          <p:nvPr>
            <p:ph idx="1"/>
          </p:nvPr>
        </p:nvSpPr>
        <p:spPr/>
        <p:txBody>
          <a:bodyPr vert="horz" lIns="109728" tIns="109728" rIns="109728" bIns="91440" rtlCol="0" anchor="t">
            <a:normAutofit/>
          </a:bodyPr>
          <a:lstStyle/>
          <a:p>
            <a:r>
              <a:rPr lang="en-US" sz="2400">
                <a:ea typeface="Meiryo"/>
              </a:rPr>
              <a:t>For open-ended questions, show or explain all your work by using numbers, words, or sentences. For questions requiring you to write your answers, type your answers within the boxes provided.</a:t>
            </a:r>
          </a:p>
          <a:p>
            <a:r>
              <a:rPr lang="en-US" sz="2400">
                <a:ea typeface="Meiryo"/>
              </a:rPr>
              <a:t>Are there any questions?</a:t>
            </a:r>
          </a:p>
        </p:txBody>
      </p:sp>
      <p:pic>
        <p:nvPicPr>
          <p:cNvPr id="5" name="Picture 4" descr="A screenshot of a computer&#10;&#10;AI-generated content may be incorrect.">
            <a:extLst>
              <a:ext uri="{FF2B5EF4-FFF2-40B4-BE49-F238E27FC236}">
                <a16:creationId xmlns:a16="http://schemas.microsoft.com/office/drawing/2014/main" id="{41917AEE-0593-6125-3E21-CBC97FEC3161}"/>
              </a:ext>
            </a:extLst>
          </p:cNvPr>
          <p:cNvPicPr>
            <a:picLocks noChangeAspect="1"/>
          </p:cNvPicPr>
          <p:nvPr/>
        </p:nvPicPr>
        <p:blipFill>
          <a:blip r:embed="rId2"/>
          <a:stretch>
            <a:fillRect/>
          </a:stretch>
        </p:blipFill>
        <p:spPr>
          <a:xfrm>
            <a:off x="8083001" y="1981051"/>
            <a:ext cx="3692964" cy="3155328"/>
          </a:xfrm>
          <a:prstGeom prst="rect">
            <a:avLst/>
          </a:prstGeom>
        </p:spPr>
      </p:pic>
    </p:spTree>
    <p:extLst>
      <p:ext uri="{BB962C8B-B14F-4D97-AF65-F5344CB8AC3E}">
        <p14:creationId xmlns:p14="http://schemas.microsoft.com/office/powerpoint/2010/main" val="293860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0949B-A963-6700-E036-EDB640274D40}"/>
              </a:ext>
            </a:extLst>
          </p:cNvPr>
          <p:cNvSpPr>
            <a:spLocks noGrp="1"/>
          </p:cNvSpPr>
          <p:nvPr>
            <p:ph idx="1"/>
          </p:nvPr>
        </p:nvSpPr>
        <p:spPr/>
        <p:txBody>
          <a:bodyPr vert="horz" lIns="109728" tIns="109728" rIns="109728" bIns="91440" rtlCol="0" anchor="t">
            <a:normAutofit/>
          </a:bodyPr>
          <a:lstStyle/>
          <a:p>
            <a:r>
              <a:rPr lang="en-US" sz="2400">
                <a:ea typeface="Meiryo"/>
              </a:rPr>
              <a:t>Make sure your computer is turned on and your headphones are connected. Do not open any other programs.</a:t>
            </a:r>
          </a:p>
          <a:p>
            <a:endParaRPr lang="en-US">
              <a:ea typeface="Meiryo"/>
            </a:endParaRPr>
          </a:p>
        </p:txBody>
      </p:sp>
    </p:spTree>
    <p:extLst>
      <p:ext uri="{BB962C8B-B14F-4D97-AF65-F5344CB8AC3E}">
        <p14:creationId xmlns:p14="http://schemas.microsoft.com/office/powerpoint/2010/main" val="250352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9DB1F4C-C7E4-81AC-D3CD-6382B1F04450}"/>
              </a:ext>
            </a:extLst>
          </p:cNvPr>
          <p:cNvGraphicFramePr>
            <a:graphicFrameLocks noGrp="1"/>
          </p:cNvGraphicFramePr>
          <p:nvPr>
            <p:extLst>
              <p:ext uri="{D42A27DB-BD31-4B8C-83A1-F6EECF244321}">
                <p14:modId xmlns:p14="http://schemas.microsoft.com/office/powerpoint/2010/main" val="3381158162"/>
              </p:ext>
            </p:extLst>
          </p:nvPr>
        </p:nvGraphicFramePr>
        <p:xfrm>
          <a:off x="1105560" y="722358"/>
          <a:ext cx="10413235" cy="5562828"/>
        </p:xfrm>
        <a:graphic>
          <a:graphicData uri="http://schemas.openxmlformats.org/drawingml/2006/table">
            <a:tbl>
              <a:tblPr firstRow="1" bandRow="1">
                <a:tableStyleId>{5C22544A-7EE6-4342-B048-85BDC9FD1C3A}</a:tableStyleId>
              </a:tblPr>
              <a:tblGrid>
                <a:gridCol w="2372810">
                  <a:extLst>
                    <a:ext uri="{9D8B030D-6E8A-4147-A177-3AD203B41FA5}">
                      <a16:colId xmlns:a16="http://schemas.microsoft.com/office/drawing/2014/main" val="2956927962"/>
                    </a:ext>
                  </a:extLst>
                </a:gridCol>
                <a:gridCol w="4398379">
                  <a:extLst>
                    <a:ext uri="{9D8B030D-6E8A-4147-A177-3AD203B41FA5}">
                      <a16:colId xmlns:a16="http://schemas.microsoft.com/office/drawing/2014/main" val="1006640978"/>
                    </a:ext>
                  </a:extLst>
                </a:gridCol>
                <a:gridCol w="3642046">
                  <a:extLst>
                    <a:ext uri="{9D8B030D-6E8A-4147-A177-3AD203B41FA5}">
                      <a16:colId xmlns:a16="http://schemas.microsoft.com/office/drawing/2014/main" val="754927818"/>
                    </a:ext>
                  </a:extLst>
                </a:gridCol>
              </a:tblGrid>
              <a:tr h="1915198">
                <a:tc>
                  <a:txBody>
                    <a:bodyPr/>
                    <a:lstStyle/>
                    <a:p>
                      <a:pPr algn="ctr"/>
                      <a:r>
                        <a:rPr lang="en-US" sz="2400" b="0">
                          <a:solidFill>
                            <a:schemeClr val="tx1"/>
                          </a:solidFill>
                          <a:latin typeface="Meiryo"/>
                          <a:ea typeface="Meiryo"/>
                          <a:cs typeface="Calibri"/>
                        </a:rPr>
                        <a:t>Mac or Windows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2400" b="0" i="0" u="none" strike="noStrike" noProof="0">
                          <a:solidFill>
                            <a:srgbClr val="404040"/>
                          </a:solidFill>
                          <a:latin typeface="Meiryo"/>
                          <a:ea typeface="Meiryo"/>
                        </a:rPr>
                        <a:t>Click on the Kite icon on the desktop.</a:t>
                      </a:r>
                      <a:endParaRPr lang="en-US" sz="2400" b="0" i="0" u="none" strike="noStrike" noProof="0">
                        <a:solidFill>
                          <a:schemeClr val="tx1"/>
                        </a:solidFill>
                        <a:latin typeface="Meiryo"/>
                        <a:ea typeface="Meiryo"/>
                      </a:endParaRPr>
                    </a:p>
                    <a:p>
                      <a:pPr lvl="0">
                        <a:buNone/>
                      </a:pPr>
                      <a:endParaRPr lang="en-US" sz="2400">
                        <a:solidFill>
                          <a:schemeClr val="tx1"/>
                        </a:solidFill>
                      </a:endParaRPr>
                    </a:p>
                    <a:p>
                      <a:pPr lvl="0">
                        <a:buNone/>
                      </a:pPr>
                      <a:endParaRPr lang="en-US" sz="2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24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20247270"/>
                  </a:ext>
                </a:extLst>
              </a:tr>
              <a:tr h="1463164">
                <a:tc>
                  <a:txBody>
                    <a:bodyPr/>
                    <a:lstStyle/>
                    <a:p>
                      <a:pPr algn="ctr"/>
                      <a:r>
                        <a:rPr lang="en-US" sz="2400"/>
                        <a:t>iPad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2400" b="0" i="0" u="none" strike="noStrike" noProof="0">
                          <a:solidFill>
                            <a:srgbClr val="404040"/>
                          </a:solidFill>
                          <a:latin typeface="Meiryo"/>
                          <a:ea typeface="Meiryo"/>
                        </a:rPr>
                        <a:t>Tap the Kite icon. Tap Yes when you see the "Confirm App Self-Lock" popup.</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240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47099953"/>
                  </a:ext>
                </a:extLst>
              </a:tr>
              <a:tr h="2184466">
                <a:tc>
                  <a:txBody>
                    <a:bodyPr/>
                    <a:lstStyle/>
                    <a:p>
                      <a:pPr algn="ctr"/>
                      <a:r>
                        <a:rPr lang="en-US" sz="2400"/>
                        <a:t>Chromebook</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2400" b="0" i="0" u="none" strike="noStrike" noProof="0">
                          <a:solidFill>
                            <a:srgbClr val="404040"/>
                          </a:solidFill>
                          <a:latin typeface="Meiryo"/>
                          <a:ea typeface="Meiryo"/>
                        </a:rPr>
                        <a:t>Open the Chrome App Launcher from the sign in screen. Open the Kite Student Portal app.</a:t>
                      </a:r>
                      <a:endParaRPr lang="en-US" sz="2400" b="0" i="0" u="none" strike="noStrike" noProof="0">
                        <a:latin typeface="Meiryo"/>
                        <a:ea typeface="Meiryo"/>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sz="240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356965793"/>
                  </a:ext>
                </a:extLst>
              </a:tr>
            </a:tbl>
          </a:graphicData>
        </a:graphic>
      </p:graphicFrame>
      <p:pic>
        <p:nvPicPr>
          <p:cNvPr id="7" name="Picture 6" descr="A colorful logo with a number&#10;&#10;AI-generated content may be incorrect.">
            <a:extLst>
              <a:ext uri="{FF2B5EF4-FFF2-40B4-BE49-F238E27FC236}">
                <a16:creationId xmlns:a16="http://schemas.microsoft.com/office/drawing/2014/main" id="{6EEED9EF-03CC-12D3-CAF9-6E019C2E8F23}"/>
              </a:ext>
            </a:extLst>
          </p:cNvPr>
          <p:cNvPicPr>
            <a:picLocks noChangeAspect="1"/>
          </p:cNvPicPr>
          <p:nvPr/>
        </p:nvPicPr>
        <p:blipFill>
          <a:blip r:embed="rId2"/>
          <a:stretch>
            <a:fillRect/>
          </a:stretch>
        </p:blipFill>
        <p:spPr>
          <a:xfrm>
            <a:off x="9004353" y="1026732"/>
            <a:ext cx="1380164" cy="1376190"/>
          </a:xfrm>
          <a:prstGeom prst="rect">
            <a:avLst/>
          </a:prstGeom>
        </p:spPr>
      </p:pic>
      <p:pic>
        <p:nvPicPr>
          <p:cNvPr id="9" name="Picture 8" descr="A colorful logo with a number&#10;&#10;AI-generated content may be incorrect.">
            <a:extLst>
              <a:ext uri="{FF2B5EF4-FFF2-40B4-BE49-F238E27FC236}">
                <a16:creationId xmlns:a16="http://schemas.microsoft.com/office/drawing/2014/main" id="{C17B0A27-A75D-970B-AB64-9BE6367BC834}"/>
              </a:ext>
            </a:extLst>
          </p:cNvPr>
          <p:cNvPicPr>
            <a:picLocks noChangeAspect="1"/>
          </p:cNvPicPr>
          <p:nvPr/>
        </p:nvPicPr>
        <p:blipFill>
          <a:blip r:embed="rId2"/>
          <a:stretch>
            <a:fillRect/>
          </a:stretch>
        </p:blipFill>
        <p:spPr>
          <a:xfrm>
            <a:off x="7834323" y="2737830"/>
            <a:ext cx="1389072" cy="1382019"/>
          </a:xfrm>
          <a:prstGeom prst="rect">
            <a:avLst/>
          </a:prstGeom>
        </p:spPr>
      </p:pic>
      <p:pic>
        <p:nvPicPr>
          <p:cNvPr id="11" name="Picture 10" descr="A colorful logo with a number&#10;&#10;AI-generated content may be incorrect.">
            <a:extLst>
              <a:ext uri="{FF2B5EF4-FFF2-40B4-BE49-F238E27FC236}">
                <a16:creationId xmlns:a16="http://schemas.microsoft.com/office/drawing/2014/main" id="{34F1AC8F-B1E9-D18F-EFA5-482B6559843F}"/>
              </a:ext>
            </a:extLst>
          </p:cNvPr>
          <p:cNvPicPr>
            <a:picLocks noChangeAspect="1"/>
          </p:cNvPicPr>
          <p:nvPr/>
        </p:nvPicPr>
        <p:blipFill>
          <a:blip r:embed="rId2"/>
          <a:stretch>
            <a:fillRect/>
          </a:stretch>
        </p:blipFill>
        <p:spPr>
          <a:xfrm>
            <a:off x="9005227" y="4321961"/>
            <a:ext cx="1133605" cy="1130956"/>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7633DE81-FBA0-6BCE-27A6-6BE3F8D32F30}"/>
              </a:ext>
            </a:extLst>
          </p:cNvPr>
          <p:cNvPicPr>
            <a:picLocks noChangeAspect="1"/>
          </p:cNvPicPr>
          <p:nvPr/>
        </p:nvPicPr>
        <p:blipFill>
          <a:blip r:embed="rId3"/>
          <a:stretch>
            <a:fillRect/>
          </a:stretch>
        </p:blipFill>
        <p:spPr>
          <a:xfrm>
            <a:off x="9554243" y="2666967"/>
            <a:ext cx="1962296" cy="1347740"/>
          </a:xfrm>
          <a:prstGeom prst="rect">
            <a:avLst/>
          </a:prstGeom>
        </p:spPr>
      </p:pic>
      <p:pic>
        <p:nvPicPr>
          <p:cNvPr id="15" name="Picture 14" descr="A screenshot of a phone&#10;&#10;AI-generated content may be incorrect.">
            <a:extLst>
              <a:ext uri="{FF2B5EF4-FFF2-40B4-BE49-F238E27FC236}">
                <a16:creationId xmlns:a16="http://schemas.microsoft.com/office/drawing/2014/main" id="{AE8BC115-47EC-99E0-74EF-99B3DB796A55}"/>
              </a:ext>
            </a:extLst>
          </p:cNvPr>
          <p:cNvPicPr>
            <a:picLocks noChangeAspect="1"/>
          </p:cNvPicPr>
          <p:nvPr/>
        </p:nvPicPr>
        <p:blipFill>
          <a:blip r:embed="rId4"/>
          <a:stretch>
            <a:fillRect/>
          </a:stretch>
        </p:blipFill>
        <p:spPr>
          <a:xfrm>
            <a:off x="8270711" y="5562567"/>
            <a:ext cx="2847447" cy="603599"/>
          </a:xfrm>
          <a:prstGeom prst="rect">
            <a:avLst/>
          </a:prstGeom>
        </p:spPr>
      </p:pic>
      <p:sp>
        <p:nvSpPr>
          <p:cNvPr id="17" name="Arrow: Right 16">
            <a:extLst>
              <a:ext uri="{FF2B5EF4-FFF2-40B4-BE49-F238E27FC236}">
                <a16:creationId xmlns:a16="http://schemas.microsoft.com/office/drawing/2014/main" id="{EFE3C5FD-BEBA-2DB5-226B-EB4E2946EF27}"/>
              </a:ext>
            </a:extLst>
          </p:cNvPr>
          <p:cNvSpPr/>
          <p:nvPr/>
        </p:nvSpPr>
        <p:spPr>
          <a:xfrm>
            <a:off x="9000584" y="3251898"/>
            <a:ext cx="569452" cy="25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39E67A8-C82E-4F4F-FECF-4E3DDA33BB22}"/>
              </a:ext>
            </a:extLst>
          </p:cNvPr>
          <p:cNvSpPr/>
          <p:nvPr/>
        </p:nvSpPr>
        <p:spPr>
          <a:xfrm>
            <a:off x="10755970" y="3717968"/>
            <a:ext cx="515639" cy="29676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id="{4B73DC98-E135-9A64-B3BC-8DDC50717759}"/>
              </a:ext>
            </a:extLst>
          </p:cNvPr>
          <p:cNvSpPr/>
          <p:nvPr/>
        </p:nvSpPr>
        <p:spPr>
          <a:xfrm>
            <a:off x="11340398" y="3735481"/>
            <a:ext cx="652635" cy="25995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1D4CFF79-1D48-9A08-5C90-DA2C40EA3D3B}"/>
              </a:ext>
            </a:extLst>
          </p:cNvPr>
          <p:cNvSpPr/>
          <p:nvPr/>
        </p:nvSpPr>
        <p:spPr>
          <a:xfrm flipH="1">
            <a:off x="9119886" y="5256834"/>
            <a:ext cx="207379" cy="40029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98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354E4-0B99-3EC6-4102-8AFE0FF01AED}"/>
              </a:ext>
            </a:extLst>
          </p:cNvPr>
          <p:cNvSpPr>
            <a:spLocks noGrp="1"/>
          </p:cNvSpPr>
          <p:nvPr>
            <p:ph idx="1"/>
          </p:nvPr>
        </p:nvSpPr>
        <p:spPr/>
        <p:txBody>
          <a:bodyPr vert="horz" lIns="109728" tIns="109728" rIns="109728" bIns="91440" rtlCol="0" anchor="t">
            <a:normAutofit/>
          </a:bodyPr>
          <a:lstStyle/>
          <a:p>
            <a:r>
              <a:rPr lang="en-US" sz="2400">
                <a:ea typeface="Meiryo"/>
              </a:rPr>
              <a:t>Each of you should see the log-in page on your screen. Raise your hand if you do not see the log-in page.</a:t>
            </a:r>
          </a:p>
        </p:txBody>
      </p:sp>
      <p:pic>
        <p:nvPicPr>
          <p:cNvPr id="5" name="Picture 4" descr="A screenshot of a login screen&#10;&#10;AI-generated content may be incorrect.">
            <a:extLst>
              <a:ext uri="{FF2B5EF4-FFF2-40B4-BE49-F238E27FC236}">
                <a16:creationId xmlns:a16="http://schemas.microsoft.com/office/drawing/2014/main" id="{DF79F9D3-E890-E83F-539F-432F73595777}"/>
              </a:ext>
            </a:extLst>
          </p:cNvPr>
          <p:cNvPicPr>
            <a:picLocks noChangeAspect="1"/>
          </p:cNvPicPr>
          <p:nvPr/>
        </p:nvPicPr>
        <p:blipFill>
          <a:blip r:embed="rId2"/>
          <a:stretch>
            <a:fillRect/>
          </a:stretch>
        </p:blipFill>
        <p:spPr>
          <a:xfrm>
            <a:off x="7249381" y="1925032"/>
            <a:ext cx="4545346" cy="4170623"/>
          </a:xfrm>
          <a:prstGeom prst="rect">
            <a:avLst/>
          </a:prstGeom>
        </p:spPr>
      </p:pic>
    </p:spTree>
    <p:extLst>
      <p:ext uri="{BB962C8B-B14F-4D97-AF65-F5344CB8AC3E}">
        <p14:creationId xmlns:p14="http://schemas.microsoft.com/office/powerpoint/2010/main" val="4267409171"/>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1133</Words>
  <Application>Microsoft Macintosh PowerPoint</Application>
  <PresentationFormat>Widescreen</PresentationFormat>
  <Paragraphs>58</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Meiryo</vt:lpstr>
      <vt:lpstr>Corbel</vt:lpstr>
      <vt:lpstr>SketchLinesVTI</vt:lpstr>
      <vt:lpstr>2026 NM-ASR Directions Student-facing Script for Test Administrators</vt:lpstr>
      <vt:lpstr>Welcome to the New Mexico Assessment of Science Readiness (NM-ASR)! This is session ___.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Braun, Lisa Marie</cp:lastModifiedBy>
  <cp:revision>1</cp:revision>
  <dcterms:created xsi:type="dcterms:W3CDTF">2026-03-11T21:04:10Z</dcterms:created>
  <dcterms:modified xsi:type="dcterms:W3CDTF">2026-04-01T18:40:22Z</dcterms:modified>
</cp:coreProperties>
</file>